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74" r:id="rId15"/>
    <p:sldId id="268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/>
    <p:restoredTop sz="86418"/>
  </p:normalViewPr>
  <p:slideViewPr>
    <p:cSldViewPr>
      <p:cViewPr varScale="1">
        <p:scale>
          <a:sx n="108" d="100"/>
          <a:sy n="108" d="100"/>
        </p:scale>
        <p:origin x="18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C299-1DC8-4E25-BF83-7946F099928D}" type="datetimeFigureOut">
              <a:rPr lang="it-IT" smtClean="0"/>
              <a:pPr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3463-828B-4F44-A754-F26859DC9A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1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07/04/21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8547BF-6F8D-F849-A221-2F152604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88" y="-99392"/>
            <a:ext cx="10585176" cy="7056784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D68FD662-679D-074E-9013-8604C94E2FED}"/>
              </a:ext>
            </a:extLst>
          </p:cNvPr>
          <p:cNvSpPr txBox="1">
            <a:spLocks/>
          </p:cNvSpPr>
          <p:nvPr/>
        </p:nvSpPr>
        <p:spPr>
          <a:xfrm>
            <a:off x="2632248" y="123889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Calcolo letterale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A0B6DCFD-1C0D-CE45-AB57-3CB7FF268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96" y="1598935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016E48-D4E1-9342-84CD-AC7297068031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monomi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DIVISIONE</a:t>
            </a:r>
          </a:p>
          <a:p>
            <a:pPr marL="0" indent="0">
              <a:buNone/>
            </a:pPr>
            <a:r>
              <a:rPr lang="it-IT" dirty="0"/>
              <a:t>Per risolvere le divisioni algebriche è necessario ricordare le seguenti proprietà delle potenze:</a:t>
            </a:r>
          </a:p>
          <a:p>
            <a:pPr lvl="1">
              <a:tabLst>
                <a:tab pos="1998663" algn="l"/>
                <a:tab pos="2571750" algn="l"/>
              </a:tabLst>
            </a:pPr>
            <a:r>
              <a:rPr lang="it-IT" b="1" i="1" dirty="0" err="1"/>
              <a:t>a</a:t>
            </a:r>
            <a:r>
              <a:rPr lang="it-IT" b="1" i="1" baseline="30000" dirty="0" err="1"/>
              <a:t>m</a:t>
            </a:r>
            <a:r>
              <a:rPr lang="it-IT" b="1" dirty="0"/>
              <a:t> </a:t>
            </a:r>
            <a:r>
              <a:rPr lang="it-IT" b="1" dirty="0">
                <a:sym typeface="Symbol"/>
              </a:rPr>
              <a:t>: </a:t>
            </a:r>
            <a:r>
              <a:rPr lang="it-IT" b="1" i="1" dirty="0">
                <a:sym typeface="Symbol"/>
              </a:rPr>
              <a:t>a</a:t>
            </a:r>
            <a:r>
              <a:rPr lang="it-IT" b="1" i="1" baseline="30000" dirty="0">
                <a:sym typeface="Symbol"/>
              </a:rPr>
              <a:t>n</a:t>
            </a:r>
            <a:r>
              <a:rPr lang="it-IT" b="1" dirty="0">
                <a:sym typeface="Symbol"/>
              </a:rPr>
              <a:t> =</a:t>
            </a:r>
            <a:r>
              <a:rPr lang="it-IT" b="1" i="1" dirty="0">
                <a:sym typeface="Symbol"/>
              </a:rPr>
              <a:t> </a:t>
            </a:r>
            <a:r>
              <a:rPr lang="it-IT" b="1" i="1" dirty="0" err="1">
                <a:sym typeface="Symbol"/>
              </a:rPr>
              <a:t>a</a:t>
            </a:r>
            <a:r>
              <a:rPr lang="it-IT" b="1" i="1" baseline="30000" dirty="0" err="1">
                <a:sym typeface="Symbol"/>
              </a:rPr>
              <a:t>m</a:t>
            </a:r>
            <a:r>
              <a:rPr lang="it-IT" b="1" i="1" baseline="30000" dirty="0">
                <a:sym typeface="Symbol"/>
              </a:rPr>
              <a:t> </a:t>
            </a:r>
            <a:r>
              <a:rPr lang="it-IT" b="1" baseline="30000" dirty="0">
                <a:sym typeface="Symbol"/>
              </a:rPr>
              <a:t>-</a:t>
            </a:r>
            <a:r>
              <a:rPr lang="it-IT" b="1" dirty="0">
                <a:sym typeface="Symbol"/>
              </a:rPr>
              <a:t> </a:t>
            </a:r>
            <a:r>
              <a:rPr lang="it-IT" b="1" i="1" baseline="30000" dirty="0">
                <a:sym typeface="Symbol"/>
              </a:rPr>
              <a:t>n	</a:t>
            </a:r>
            <a:r>
              <a:rPr lang="it-IT" b="1" dirty="0"/>
              <a:t> </a:t>
            </a:r>
            <a:r>
              <a:rPr lang="it-IT" dirty="0"/>
              <a:t>e </a:t>
            </a:r>
            <a:r>
              <a:rPr lang="it-IT" b="1" dirty="0"/>
              <a:t>	</a:t>
            </a:r>
            <a:r>
              <a:rPr lang="it-IT" b="1" i="1" dirty="0"/>
              <a:t>a</a:t>
            </a:r>
            <a:r>
              <a:rPr lang="it-IT" b="1" baseline="30000" dirty="0"/>
              <a:t>0</a:t>
            </a:r>
            <a:r>
              <a:rPr lang="it-IT" b="1" dirty="0"/>
              <a:t> = 1</a:t>
            </a:r>
            <a:endParaRPr lang="it-IT" b="1" i="1" baseline="30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Per calcolare il quoziente di due monomi si calcolano separatamente il coefficiente, come quoziente dei coefficienti dei due monomi, e la parte letterale applicando per ogni lettera le proprietà delle potenze riportate sopra.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Due monomi sono detti divisibili </a:t>
            </a:r>
            <a:r>
              <a:rPr lang="it-IT" dirty="0"/>
              <a:t>se la parte letterale del dividendo contiene tutte le lettere del divisore con esponente uguale o maggiore.</a:t>
            </a:r>
          </a:p>
          <a:p>
            <a:pPr>
              <a:buNone/>
            </a:pPr>
            <a:endParaRPr lang="it-IT" b="1" dirty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quoziente di due monomi divisibili</a:t>
            </a:r>
            <a:r>
              <a:rPr lang="it-IT" dirty="0"/>
              <a:t>, di cui il secondo non nullo, è un monomio avente: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coefficiente il quoziente dei coefficienti;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parte letterale tutte le lettere del dividendo, ciascuna scritta una volta sola e avente per esponente la differenza fra gli esponenti con cui essa compare nel dividendo e nel divisore.</a:t>
            </a:r>
          </a:p>
          <a:p>
            <a:pPr lvl="1"/>
            <a:r>
              <a:rPr lang="it-IT" dirty="0"/>
              <a:t>+ 14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7</a:t>
            </a:r>
            <a:r>
              <a:rPr lang="it-IT" i="1" dirty="0"/>
              <a:t>c</a:t>
            </a:r>
            <a:r>
              <a:rPr lang="it-IT" baseline="30000" dirty="0"/>
              <a:t>5</a:t>
            </a:r>
            <a:r>
              <a:rPr lang="it-IT" dirty="0"/>
              <a:t> : (</a:t>
            </a:r>
            <a:r>
              <a:rPr lang="it-IT" dirty="0">
                <a:sym typeface="Symbol"/>
              </a:rPr>
              <a:t> 2</a:t>
            </a:r>
            <a:r>
              <a:rPr lang="it-IT" i="1" dirty="0">
                <a:sym typeface="Symbol"/>
              </a:rPr>
              <a:t>ab</a:t>
            </a:r>
            <a:r>
              <a:rPr lang="it-IT" baseline="30000" dirty="0">
                <a:sym typeface="Symbol"/>
              </a:rPr>
              <a:t>3</a:t>
            </a:r>
            <a:r>
              <a:rPr lang="it-IT" i="1" dirty="0">
                <a:sym typeface="Symbol"/>
              </a:rPr>
              <a:t>c</a:t>
            </a:r>
            <a:r>
              <a:rPr lang="it-IT" baseline="30000" dirty="0">
                <a:sym typeface="Symbol"/>
              </a:rPr>
              <a:t>4</a:t>
            </a:r>
            <a:r>
              <a:rPr lang="it-IT" dirty="0"/>
              <a:t>) = </a:t>
            </a:r>
            <a:r>
              <a:rPr lang="it-IT" dirty="0">
                <a:sym typeface="Symbol"/>
              </a:rPr>
              <a:t> 7</a:t>
            </a:r>
            <a:r>
              <a:rPr lang="it-IT" i="1" dirty="0">
                <a:sym typeface="Symbol"/>
              </a:rPr>
              <a:t>a</a:t>
            </a:r>
            <a:r>
              <a:rPr lang="it-IT" baseline="30000" dirty="0">
                <a:sym typeface="Symbol"/>
              </a:rPr>
              <a:t>2</a:t>
            </a:r>
            <a:r>
              <a:rPr lang="it-IT" i="1" dirty="0">
                <a:sym typeface="Symbol"/>
              </a:rPr>
              <a:t>b</a:t>
            </a:r>
            <a:r>
              <a:rPr lang="it-IT" baseline="30000" dirty="0">
                <a:sym typeface="Symbol"/>
              </a:rPr>
              <a:t>4</a:t>
            </a:r>
            <a:r>
              <a:rPr lang="it-IT" i="1" dirty="0">
                <a:sym typeface="Symbol"/>
              </a:rPr>
              <a:t>c</a:t>
            </a:r>
            <a:endParaRPr lang="it-IT" i="1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2694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Polinomi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251520" y="1330200"/>
            <a:ext cx="8712968" cy="480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dirty="0"/>
              <a:t>Il </a:t>
            </a:r>
            <a:r>
              <a:rPr lang="it-IT" b="1" dirty="0"/>
              <a:t>polinomio</a:t>
            </a:r>
            <a:r>
              <a:rPr lang="it-IT" dirty="0"/>
              <a:t> è la somma algebrica di più monomi non simili.</a:t>
            </a:r>
            <a:br>
              <a:rPr lang="it-IT" dirty="0"/>
            </a:br>
            <a:endParaRPr lang="it-IT" dirty="0"/>
          </a:p>
          <a:p>
            <a:pPr>
              <a:buNone/>
            </a:pPr>
            <a:r>
              <a:rPr lang="it-IT" dirty="0"/>
              <a:t>I monomi che formano il polinomio si dicono </a:t>
            </a:r>
            <a:r>
              <a:rPr lang="it-IT" b="1" dirty="0"/>
              <a:t>termini</a:t>
            </a:r>
            <a:r>
              <a:rPr lang="it-IT" dirty="0"/>
              <a:t> del  polinomio. Un polinomio con due, tre, quattro termini è detto rispettivamente </a:t>
            </a:r>
            <a:r>
              <a:rPr lang="it-IT" b="1" dirty="0"/>
              <a:t>binomio</a:t>
            </a:r>
            <a:r>
              <a:rPr lang="it-IT" dirty="0"/>
              <a:t>, </a:t>
            </a:r>
            <a:r>
              <a:rPr lang="it-IT" b="1" dirty="0"/>
              <a:t>trinomio</a:t>
            </a:r>
            <a:r>
              <a:rPr lang="it-IT" dirty="0"/>
              <a:t>, </a:t>
            </a:r>
            <a:r>
              <a:rPr lang="it-IT" b="1" dirty="0"/>
              <a:t>quadrinomio</a:t>
            </a:r>
            <a:r>
              <a:rPr lang="it-IT" dirty="0"/>
              <a:t>. </a:t>
            </a:r>
            <a:br>
              <a:rPr lang="it-IT" dirty="0"/>
            </a:br>
            <a:endParaRPr lang="it-IT" dirty="0"/>
          </a:p>
          <a:p>
            <a:pPr>
              <a:buNone/>
            </a:pPr>
            <a:r>
              <a:rPr lang="it-IT" dirty="0"/>
              <a:t>Se in un  polinomio compaiono termini simili devono essere addizionati fra loro: questa operazione è detta </a:t>
            </a:r>
            <a:r>
              <a:rPr lang="it-IT" b="1" dirty="0"/>
              <a:t>riduzione dei termini simili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Per effettuare la </a:t>
            </a:r>
            <a:r>
              <a:rPr lang="it-IT" b="1" dirty="0"/>
              <a:t>riduzione dei termini simili </a:t>
            </a:r>
            <a:r>
              <a:rPr lang="it-IT" dirty="0"/>
              <a:t>di un polinomio basta sostituire a ogni gruppo di termini simili la loro somma algebrica.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dirty="0"/>
              <a:t>Il </a:t>
            </a:r>
            <a:r>
              <a:rPr lang="it-IT" b="1" dirty="0"/>
              <a:t>grado di un polinomio </a:t>
            </a:r>
            <a:r>
              <a:rPr lang="it-IT" dirty="0"/>
              <a:t>è individuato dal grado del monomio che ha il grado maggiore. Nel polinomio: </a:t>
            </a:r>
          </a:p>
          <a:p>
            <a:pPr lvl="1"/>
            <a:r>
              <a:rPr lang="it-IT" dirty="0"/>
              <a:t>+ 3</a:t>
            </a:r>
            <a:r>
              <a:rPr lang="it-IT" i="1" dirty="0"/>
              <a:t>x</a:t>
            </a:r>
            <a:r>
              <a:rPr lang="it-IT" baseline="30000" dirty="0"/>
              <a:t>2</a:t>
            </a:r>
            <a:r>
              <a:rPr lang="it-IT" i="1" dirty="0"/>
              <a:t>y</a:t>
            </a:r>
            <a:r>
              <a:rPr lang="it-IT" baseline="30000" dirty="0"/>
              <a:t>3 </a:t>
            </a:r>
            <a:r>
              <a:rPr lang="it-IT" dirty="0"/>
              <a:t>− 2</a:t>
            </a:r>
            <a:r>
              <a:rPr lang="it-IT" i="1" dirty="0"/>
              <a:t>x</a:t>
            </a:r>
            <a:r>
              <a:rPr lang="it-IT" baseline="30000" dirty="0"/>
              <a:t>3 </a:t>
            </a:r>
            <a:r>
              <a:rPr lang="it-IT" dirty="0"/>
              <a:t>+ 5</a:t>
            </a:r>
            <a:r>
              <a:rPr lang="it-IT" i="1" dirty="0"/>
              <a:t>x</a:t>
            </a:r>
            <a:r>
              <a:rPr lang="it-IT" baseline="30000" dirty="0"/>
              <a:t>2</a:t>
            </a:r>
            <a:r>
              <a:rPr lang="it-IT" i="1" dirty="0"/>
              <a:t>y</a:t>
            </a:r>
            <a:r>
              <a:rPr lang="it-IT" baseline="30000" dirty="0"/>
              <a:t>4 </a:t>
            </a:r>
          </a:p>
          <a:p>
            <a:pPr marL="0" indent="0">
              <a:buNone/>
            </a:pPr>
            <a:r>
              <a:rPr lang="it-IT" dirty="0"/>
              <a:t>i gradi dei vari monomi sono rispettivamente 5, 3, 6, quindi il polinomio è di 6° grado.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grado relativo di un polinomio rispetto a una lettera </a:t>
            </a:r>
            <a:r>
              <a:rPr lang="it-IT" dirty="0"/>
              <a:t>è</a:t>
            </a:r>
            <a:r>
              <a:rPr lang="it-IT" b="1" dirty="0"/>
              <a:t> </a:t>
            </a:r>
            <a:r>
              <a:rPr lang="it-IT" dirty="0"/>
              <a:t>il più alto esponente con cui la lettera compare nel polinomio.</a:t>
            </a:r>
            <a:br>
              <a:rPr lang="it-IT" dirty="0"/>
            </a:br>
            <a:r>
              <a:rPr lang="it-IT" dirty="0"/>
              <a:t>Nel polinomio precedente il grado relativo alla lettera </a:t>
            </a:r>
            <a:r>
              <a:rPr lang="it-IT" i="1" dirty="0"/>
              <a:t>x</a:t>
            </a:r>
            <a:r>
              <a:rPr lang="it-IT" dirty="0"/>
              <a:t> è 3 e il grado relativo alla lettera </a:t>
            </a:r>
            <a:r>
              <a:rPr lang="it-IT" i="1" dirty="0"/>
              <a:t>y</a:t>
            </a:r>
            <a:r>
              <a:rPr lang="it-IT" dirty="0"/>
              <a:t> è 4.</a:t>
            </a:r>
          </a:p>
          <a:p>
            <a:pPr>
              <a:buNone/>
            </a:pPr>
            <a:endParaRPr lang="it-IT" sz="1400" dirty="0"/>
          </a:p>
          <a:p>
            <a:pPr>
              <a:buNone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04344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Polinomi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251520" y="1330200"/>
            <a:ext cx="8712968" cy="4807800"/>
          </a:xfrm>
        </p:spPr>
        <p:txBody>
          <a:bodyPr>
            <a:no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Un polinomio si dice </a:t>
            </a:r>
            <a:r>
              <a:rPr lang="it-IT" b="1" dirty="0"/>
              <a:t>omogeneo</a:t>
            </a:r>
            <a:r>
              <a:rPr lang="it-IT" dirty="0"/>
              <a:t> se tutti i termini hanno lo stesso grado:</a:t>
            </a:r>
          </a:p>
          <a:p>
            <a:pPr>
              <a:spcBef>
                <a:spcPts val="1200"/>
              </a:spcBef>
            </a:pPr>
            <a:r>
              <a:rPr lang="it-IT" dirty="0">
                <a:effectLst/>
                <a:latin typeface="Arial" panose="020B0604020202020204" pitchFamily="34" charset="0"/>
              </a:rPr>
              <a:t>	</a:t>
            </a:r>
            <a:r>
              <a:rPr lang="it-IT" dirty="0">
                <a:effectLst/>
              </a:rPr>
              <a:t>2</a:t>
            </a:r>
            <a:r>
              <a:rPr lang="it-IT" i="1" dirty="0">
                <a:effectLst/>
              </a:rPr>
              <a:t>a</a:t>
            </a:r>
            <a:r>
              <a:rPr lang="it-IT" baseline="30000" dirty="0">
                <a:effectLst/>
              </a:rPr>
              <a:t>3</a:t>
            </a:r>
            <a:r>
              <a:rPr lang="it-IT" i="1" dirty="0">
                <a:effectLst/>
              </a:rPr>
              <a:t>b </a:t>
            </a:r>
            <a:r>
              <a:rPr lang="it-IT" dirty="0">
                <a:effectLst/>
              </a:rPr>
              <a:t>+ </a:t>
            </a:r>
            <a:r>
              <a:rPr lang="it-IT" i="1" dirty="0">
                <a:effectLst/>
              </a:rPr>
              <a:t>ab</a:t>
            </a:r>
            <a:r>
              <a:rPr lang="it-IT" baseline="30000" dirty="0">
                <a:effectLst/>
              </a:rPr>
              <a:t>3 </a:t>
            </a:r>
            <a:r>
              <a:rPr lang="it-IT" dirty="0">
                <a:effectLst/>
              </a:rPr>
              <a:t>− 7</a:t>
            </a:r>
            <a:r>
              <a:rPr lang="it-IT" i="1" dirty="0">
                <a:effectLst/>
              </a:rPr>
              <a:t>b</a:t>
            </a:r>
            <a:r>
              <a:rPr lang="it-IT" baseline="30000" dirty="0">
                <a:effectLst/>
              </a:rPr>
              <a:t>4</a:t>
            </a:r>
            <a:endParaRPr lang="it-IT" baseline="300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Un polinomio si dice </a:t>
            </a:r>
            <a:r>
              <a:rPr lang="it-IT" b="1" dirty="0"/>
              <a:t>ordinato</a:t>
            </a:r>
            <a:r>
              <a:rPr lang="it-IT" dirty="0"/>
              <a:t> secondo le potenze decrescenti (o crescenti) di una lettera quando gli esponenti della lettera si succedono in modo decrescente (o crescente):</a:t>
            </a:r>
          </a:p>
          <a:p>
            <a:pPr>
              <a:spcBef>
                <a:spcPts val="1200"/>
              </a:spcBef>
            </a:pPr>
            <a:r>
              <a:rPr lang="it-IT" dirty="0"/>
              <a:t>	</a:t>
            </a:r>
            <a:r>
              <a:rPr lang="it-IT" dirty="0">
                <a:effectLst/>
              </a:rPr>
              <a:t> 4</a:t>
            </a:r>
            <a:r>
              <a:rPr lang="it-IT" i="1" dirty="0">
                <a:effectLst/>
              </a:rPr>
              <a:t>a</a:t>
            </a:r>
            <a:r>
              <a:rPr lang="it-IT" baseline="30000" dirty="0">
                <a:effectLst/>
              </a:rPr>
              <a:t>3</a:t>
            </a:r>
            <a:r>
              <a:rPr lang="it-IT" i="1" dirty="0">
                <a:effectLst/>
              </a:rPr>
              <a:t>b </a:t>
            </a:r>
            <a:r>
              <a:rPr lang="it-IT" dirty="0">
                <a:effectLst/>
              </a:rPr>
              <a:t>− 6</a:t>
            </a:r>
            <a:r>
              <a:rPr lang="it-IT" i="1" dirty="0">
                <a:effectLst/>
              </a:rPr>
              <a:t>a</a:t>
            </a:r>
            <a:r>
              <a:rPr lang="it-IT" baseline="30000" dirty="0">
                <a:effectLst/>
              </a:rPr>
              <a:t>2</a:t>
            </a:r>
            <a:r>
              <a:rPr lang="it-IT" i="1" dirty="0">
                <a:effectLst/>
              </a:rPr>
              <a:t>b </a:t>
            </a:r>
            <a:r>
              <a:rPr lang="it-IT" dirty="0">
                <a:effectLst/>
              </a:rPr>
              <a:t>+ 3</a:t>
            </a:r>
            <a:r>
              <a:rPr lang="it-IT" i="1" dirty="0">
                <a:effectLst/>
              </a:rPr>
              <a:t>ab </a:t>
            </a:r>
            <a:r>
              <a:rPr lang="it-IT" dirty="0">
                <a:effectLst/>
              </a:rPr>
              <a:t>− 15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 	è ordinato secondo le potenze decrescenti della lettera </a:t>
            </a:r>
            <a:r>
              <a:rPr lang="it-IT" i="1" dirty="0">
                <a:effectLst/>
              </a:rPr>
              <a:t>a</a:t>
            </a:r>
            <a:endParaRPr lang="it-IT" i="1" dirty="0"/>
          </a:p>
          <a:p>
            <a:pPr>
              <a:spcBef>
                <a:spcPts val="1200"/>
              </a:spcBef>
            </a:pPr>
            <a:r>
              <a:rPr lang="it-IT" i="1" dirty="0">
                <a:effectLst/>
              </a:rPr>
              <a:t>	</a:t>
            </a:r>
            <a:r>
              <a:rPr lang="it-IT" dirty="0">
                <a:effectLst/>
              </a:rPr>
              <a:t>3</a:t>
            </a:r>
            <a:r>
              <a:rPr lang="it-IT" i="1" dirty="0">
                <a:effectLst/>
              </a:rPr>
              <a:t>x</a:t>
            </a:r>
            <a:r>
              <a:rPr lang="it-IT" baseline="30000" dirty="0">
                <a:effectLst/>
              </a:rPr>
              <a:t>2</a:t>
            </a:r>
            <a:r>
              <a:rPr lang="it-IT" i="1" dirty="0">
                <a:effectLst/>
              </a:rPr>
              <a:t>y </a:t>
            </a:r>
            <a:r>
              <a:rPr lang="it-IT" dirty="0">
                <a:effectLst/>
              </a:rPr>
              <a:t>+ 2</a:t>
            </a:r>
            <a:r>
              <a:rPr lang="it-IT" i="1" dirty="0">
                <a:effectLst/>
              </a:rPr>
              <a:t>xy</a:t>
            </a:r>
            <a:r>
              <a:rPr lang="it-IT" baseline="30000" dirty="0">
                <a:effectLst/>
              </a:rPr>
              <a:t>2 </a:t>
            </a:r>
            <a:r>
              <a:rPr lang="it-IT" dirty="0">
                <a:effectLst/>
              </a:rPr>
              <a:t>− 3</a:t>
            </a:r>
            <a:r>
              <a:rPr lang="it-IT" i="1" dirty="0">
                <a:effectLst/>
              </a:rPr>
              <a:t>x</a:t>
            </a:r>
            <a:r>
              <a:rPr lang="it-IT" baseline="30000" dirty="0">
                <a:effectLst/>
              </a:rPr>
              <a:t>3</a:t>
            </a:r>
            <a:r>
              <a:rPr lang="it-IT" i="1" dirty="0">
                <a:effectLst/>
              </a:rPr>
              <a:t>y</a:t>
            </a:r>
            <a:r>
              <a:rPr lang="it-IT" baseline="30000" dirty="0">
                <a:effectLst/>
              </a:rPr>
              <a:t>3 </a:t>
            </a:r>
            <a:r>
              <a:rPr lang="it-IT" dirty="0">
                <a:effectLst/>
              </a:rPr>
              <a:t>+ 6</a:t>
            </a:r>
            <a:r>
              <a:rPr lang="it-IT" i="1" dirty="0">
                <a:effectLst/>
              </a:rPr>
              <a:t>xy</a:t>
            </a:r>
            <a:r>
              <a:rPr lang="it-IT" baseline="30000" dirty="0">
                <a:effectLst/>
              </a:rPr>
              <a:t>4</a:t>
            </a:r>
            <a:r>
              <a:rPr lang="it-IT" dirty="0">
                <a:effectLst/>
              </a:rPr>
              <a:t>	è ordinato secondo le potenze crescenti della lettera </a:t>
            </a:r>
            <a:r>
              <a:rPr lang="it-IT" i="1" dirty="0">
                <a:effectLst/>
              </a:rPr>
              <a:t>y</a:t>
            </a:r>
            <a:endParaRPr lang="it-IT" i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Un polinomio di un dato grado rispetto a una lettera si dice </a:t>
            </a:r>
            <a:r>
              <a:rPr lang="it-IT" b="1" dirty="0"/>
              <a:t>completo</a:t>
            </a:r>
            <a:r>
              <a:rPr lang="it-IT" dirty="0"/>
              <a:t> se in esso figurano tutte le potenze di quella lettera dalla maggiore sino a quella di grado zero; altrimenti è detto </a:t>
            </a:r>
            <a:r>
              <a:rPr lang="it-IT" b="1" dirty="0"/>
              <a:t>incompleto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Il termine in cui la lettera compare con l’esponente zero è detto </a:t>
            </a:r>
            <a:r>
              <a:rPr lang="it-IT" b="1" dirty="0"/>
              <a:t>termine noto:</a:t>
            </a:r>
          </a:p>
          <a:p>
            <a:pPr>
              <a:spcBef>
                <a:spcPts val="1200"/>
              </a:spcBef>
            </a:pPr>
            <a:r>
              <a:rPr lang="it-IT" b="1" dirty="0"/>
              <a:t>	</a:t>
            </a:r>
            <a:r>
              <a:rPr lang="it-IT" dirty="0">
                <a:effectLst/>
              </a:rPr>
              <a:t>5</a:t>
            </a:r>
            <a:r>
              <a:rPr lang="it-IT" i="1" dirty="0">
                <a:effectLst/>
              </a:rPr>
              <a:t>ax</a:t>
            </a:r>
            <a:r>
              <a:rPr lang="it-IT" baseline="30000" dirty="0">
                <a:effectLst/>
              </a:rPr>
              <a:t>3 </a:t>
            </a:r>
            <a:r>
              <a:rPr lang="it-IT" dirty="0">
                <a:effectLst/>
              </a:rPr>
              <a:t>+ 2</a:t>
            </a:r>
            <a:r>
              <a:rPr lang="it-IT" i="1" dirty="0">
                <a:effectLst/>
              </a:rPr>
              <a:t>ax</a:t>
            </a:r>
            <a:r>
              <a:rPr lang="it-IT" baseline="30000" dirty="0">
                <a:effectLst/>
              </a:rPr>
              <a:t>2 </a:t>
            </a:r>
            <a:r>
              <a:rPr lang="it-IT" dirty="0">
                <a:effectLst/>
              </a:rPr>
              <a:t>+ </a:t>
            </a:r>
            <a:r>
              <a:rPr lang="it-IT" i="1" dirty="0" err="1">
                <a:effectLst/>
              </a:rPr>
              <a:t>ax</a:t>
            </a:r>
            <a:r>
              <a:rPr lang="it-IT" dirty="0">
                <a:effectLst/>
              </a:rPr>
              <a:t> − 4</a:t>
            </a:r>
            <a:r>
              <a:rPr lang="it-IT" i="1" dirty="0">
                <a:effectLst/>
              </a:rPr>
              <a:t>a	 	</a:t>
            </a:r>
            <a:r>
              <a:rPr lang="it-IT" dirty="0">
                <a:effectLst/>
              </a:rPr>
              <a:t>è completo rispetto alla lettera</a:t>
            </a:r>
            <a:r>
              <a:rPr lang="it-IT" i="1" dirty="0">
                <a:effectLst/>
              </a:rPr>
              <a:t> x</a:t>
            </a:r>
          </a:p>
          <a:p>
            <a:pPr>
              <a:spcBef>
                <a:spcPts val="1200"/>
              </a:spcBef>
            </a:pPr>
            <a:r>
              <a:rPr lang="it-IT" i="1" dirty="0"/>
              <a:t>	</a:t>
            </a:r>
            <a:r>
              <a:rPr lang="it-IT" dirty="0"/>
              <a:t>20</a:t>
            </a:r>
            <a:r>
              <a:rPr lang="it-IT" i="1" dirty="0"/>
              <a:t>x</a:t>
            </a:r>
            <a:r>
              <a:rPr lang="it-IT" baseline="30000" dirty="0"/>
              <a:t>3</a:t>
            </a:r>
            <a:r>
              <a:rPr lang="it-IT" dirty="0"/>
              <a:t> </a:t>
            </a:r>
            <a:r>
              <a:rPr lang="it-IT" dirty="0">
                <a:effectLst/>
              </a:rPr>
              <a:t>− 4</a:t>
            </a:r>
            <a:r>
              <a:rPr lang="it-IT" i="1" dirty="0">
                <a:effectLst/>
              </a:rPr>
              <a:t>x</a:t>
            </a:r>
            <a:r>
              <a:rPr lang="it-IT" dirty="0">
                <a:effectLst/>
              </a:rPr>
              <a:t> − 35 		è incompleto	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800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polinomi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ADDIZIONE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somma di due polinomi </a:t>
            </a:r>
            <a:r>
              <a:rPr lang="it-IT" dirty="0"/>
              <a:t>si ottiene scrivendo l’uno di seguito all’altro i loro termini, ciascuno con il proprio segno, e riducendo i termini simili.</a:t>
            </a:r>
          </a:p>
          <a:p>
            <a:pPr marL="0" indent="0">
              <a:buNone/>
            </a:pPr>
            <a:endParaRPr lang="it-IT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(−5</a:t>
            </a:r>
            <a:r>
              <a:rPr lang="it-IT" i="1" dirty="0"/>
              <a:t>xy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+ (− 7</a:t>
            </a:r>
            <a:r>
              <a:rPr lang="it-IT" i="1" dirty="0"/>
              <a:t>xy</a:t>
            </a:r>
            <a:r>
              <a:rPr lang="it-IT" dirty="0"/>
              <a:t> − 7</a:t>
            </a:r>
            <a:r>
              <a:rPr lang="it-IT" i="1" dirty="0"/>
              <a:t>xy</a:t>
            </a:r>
            <a:r>
              <a:rPr lang="it-IT" i="1" baseline="30000" dirty="0"/>
              <a:t>2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= </a:t>
            </a:r>
          </a:p>
          <a:p>
            <a:pPr marL="0" indent="0">
              <a:buNone/>
            </a:pPr>
            <a:r>
              <a:rPr lang="it-IT" dirty="0"/>
              <a:t>eliminiamo le parentesi, scriviamo uno dopo l’altro i termini dei polinomi, ciascuno con il proprio segno, ed eliminiamo il segno di addizione: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= </a:t>
            </a:r>
            <a:r>
              <a:rPr lang="it-IT" dirty="0">
                <a:solidFill>
                  <a:srgbClr val="FF0000"/>
                </a:solidFill>
              </a:rPr>
              <a:t>−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5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+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3</a:t>
            </a:r>
            <a:r>
              <a:rPr lang="it-IT" i="1" dirty="0">
                <a:solidFill>
                  <a:srgbClr val="00B050"/>
                </a:solidFill>
              </a:rPr>
              <a:t>x</a:t>
            </a:r>
            <a:r>
              <a:rPr lang="it-IT" i="1" baseline="30000" dirty="0">
                <a:solidFill>
                  <a:srgbClr val="00B050"/>
                </a:solidFill>
              </a:rPr>
              <a:t>2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−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7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/>
              <a:t> </a:t>
            </a:r>
            <a:r>
              <a:rPr lang="it-IT" dirty="0">
                <a:solidFill>
                  <a:srgbClr val="00B0F0"/>
                </a:solidFill>
              </a:rPr>
              <a:t>− 7</a:t>
            </a:r>
            <a:r>
              <a:rPr lang="it-IT" i="1" dirty="0">
                <a:solidFill>
                  <a:srgbClr val="00B0F0"/>
                </a:solidFill>
              </a:rPr>
              <a:t>xy</a:t>
            </a:r>
            <a:r>
              <a:rPr lang="it-IT" i="1" baseline="30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+ 3</a:t>
            </a:r>
            <a:r>
              <a:rPr lang="it-IT" i="1" dirty="0">
                <a:solidFill>
                  <a:srgbClr val="00B050"/>
                </a:solidFill>
              </a:rPr>
              <a:t>x</a:t>
            </a:r>
            <a:r>
              <a:rPr lang="it-IT" i="1" baseline="30000" dirty="0">
                <a:solidFill>
                  <a:srgbClr val="00B050"/>
                </a:solidFill>
              </a:rPr>
              <a:t>2</a:t>
            </a:r>
            <a:r>
              <a:rPr lang="it-IT" i="1" baseline="30000" dirty="0"/>
              <a:t> </a:t>
            </a:r>
            <a:r>
              <a:rPr lang="it-IT" dirty="0"/>
              <a:t>= </a:t>
            </a:r>
          </a:p>
          <a:p>
            <a:pPr marL="0" indent="0">
              <a:buNone/>
            </a:pPr>
            <a:r>
              <a:rPr lang="it-IT" dirty="0"/>
              <a:t>addizioniamo i termini simili riducendo il polinomio a forma normale: 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= </a:t>
            </a:r>
            <a:r>
              <a:rPr lang="it-IT" dirty="0">
                <a:solidFill>
                  <a:srgbClr val="FF0000"/>
                </a:solidFill>
              </a:rPr>
              <a:t>− 12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+ 6</a:t>
            </a:r>
            <a:r>
              <a:rPr lang="it-IT" i="1" dirty="0">
                <a:solidFill>
                  <a:srgbClr val="00B050"/>
                </a:solidFill>
              </a:rPr>
              <a:t>x</a:t>
            </a:r>
            <a:r>
              <a:rPr lang="it-IT" i="1" baseline="30000" dirty="0">
                <a:solidFill>
                  <a:srgbClr val="00B050"/>
                </a:solidFill>
              </a:rPr>
              <a:t>2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dirty="0">
                <a:solidFill>
                  <a:srgbClr val="00B0F0"/>
                </a:solidFill>
              </a:rPr>
              <a:t>− 7</a:t>
            </a:r>
            <a:r>
              <a:rPr lang="it-IT" i="1" dirty="0">
                <a:solidFill>
                  <a:srgbClr val="00B0F0"/>
                </a:solidFill>
              </a:rPr>
              <a:t>xy</a:t>
            </a:r>
            <a:r>
              <a:rPr lang="it-IT" i="1" baseline="30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  </a:t>
            </a:r>
          </a:p>
          <a:p>
            <a:pPr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18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polinomi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SOTTRAZIONE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differenza fra due polinomi </a:t>
            </a:r>
            <a:r>
              <a:rPr lang="it-IT" dirty="0"/>
              <a:t>si ottiene scrivendo i termini del primo, ciascuno con il proprio segno, di seguito quelli del secondo polinomio con il segno cambiato e riducendo i termini simili.</a:t>
            </a:r>
          </a:p>
          <a:p>
            <a:pPr marL="0" indent="0">
              <a:buNone/>
            </a:pPr>
            <a:endParaRPr lang="it-IT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(− 5</a:t>
            </a:r>
            <a:r>
              <a:rPr lang="it-IT" i="1" dirty="0"/>
              <a:t>xy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− (− 7</a:t>
            </a:r>
            <a:r>
              <a:rPr lang="it-IT" i="1" dirty="0"/>
              <a:t>xy </a:t>
            </a:r>
            <a:r>
              <a:rPr lang="it-IT" dirty="0"/>
              <a:t>− 7</a:t>
            </a:r>
            <a:r>
              <a:rPr lang="it-IT" i="1" dirty="0"/>
              <a:t>xy</a:t>
            </a:r>
            <a:r>
              <a:rPr lang="it-IT" i="1" baseline="30000" dirty="0"/>
              <a:t>2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= </a:t>
            </a:r>
          </a:p>
          <a:p>
            <a:pPr>
              <a:buNone/>
            </a:pPr>
            <a:r>
              <a:rPr lang="it-IT" dirty="0"/>
              <a:t>addizioniamo al primo polinomio l’opposto del secondo: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= (− 5</a:t>
            </a:r>
            <a:r>
              <a:rPr lang="it-IT" i="1" dirty="0"/>
              <a:t>xy</a:t>
            </a:r>
            <a:r>
              <a:rPr lang="it-IT" dirty="0"/>
              <a:t> + 3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+ (+ 7</a:t>
            </a:r>
            <a:r>
              <a:rPr lang="it-IT" i="1" dirty="0"/>
              <a:t>xy</a:t>
            </a:r>
            <a:r>
              <a:rPr lang="it-IT" dirty="0"/>
              <a:t> + 7</a:t>
            </a:r>
            <a:r>
              <a:rPr lang="it-IT" i="1" dirty="0"/>
              <a:t>xy</a:t>
            </a:r>
            <a:r>
              <a:rPr lang="it-IT" i="1" baseline="30000" dirty="0"/>
              <a:t>2</a:t>
            </a:r>
            <a:r>
              <a:rPr lang="it-IT" dirty="0"/>
              <a:t> − 3</a:t>
            </a:r>
            <a:r>
              <a:rPr lang="it-IT" i="1" dirty="0"/>
              <a:t>x</a:t>
            </a:r>
            <a:r>
              <a:rPr lang="it-IT" i="1" baseline="30000" dirty="0"/>
              <a:t>2</a:t>
            </a:r>
            <a:r>
              <a:rPr lang="it-IT" dirty="0"/>
              <a:t>) =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dirty="0"/>
              <a:t>= </a:t>
            </a:r>
            <a:r>
              <a:rPr lang="it-IT" dirty="0">
                <a:solidFill>
                  <a:srgbClr val="FF0000"/>
                </a:solidFill>
              </a:rPr>
              <a:t>− 5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+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3</a:t>
            </a:r>
            <a:r>
              <a:rPr lang="it-IT" i="1" dirty="0">
                <a:solidFill>
                  <a:srgbClr val="00B050"/>
                </a:solidFill>
              </a:rPr>
              <a:t>x</a:t>
            </a:r>
            <a:r>
              <a:rPr lang="it-IT" i="1" baseline="30000" dirty="0">
                <a:solidFill>
                  <a:srgbClr val="00B050"/>
                </a:solidFill>
              </a:rPr>
              <a:t>2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+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7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/>
              <a:t> </a:t>
            </a:r>
            <a:r>
              <a:rPr lang="it-IT" dirty="0">
                <a:solidFill>
                  <a:srgbClr val="00B0F0"/>
                </a:solidFill>
              </a:rPr>
              <a:t>+ 7</a:t>
            </a:r>
            <a:r>
              <a:rPr lang="it-IT" i="1" dirty="0">
                <a:solidFill>
                  <a:srgbClr val="00B0F0"/>
                </a:solidFill>
              </a:rPr>
              <a:t>xy</a:t>
            </a:r>
            <a:r>
              <a:rPr lang="it-IT" i="1" baseline="30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00B050"/>
                </a:solidFill>
              </a:rPr>
              <a:t>−</a:t>
            </a:r>
            <a:r>
              <a:rPr lang="it-IT" dirty="0"/>
              <a:t> </a:t>
            </a:r>
            <a:r>
              <a:rPr lang="it-IT" dirty="0">
                <a:solidFill>
                  <a:srgbClr val="00B050"/>
                </a:solidFill>
              </a:rPr>
              <a:t>3</a:t>
            </a:r>
            <a:r>
              <a:rPr lang="it-IT" i="1" dirty="0">
                <a:solidFill>
                  <a:srgbClr val="00B050"/>
                </a:solidFill>
              </a:rPr>
              <a:t>x</a:t>
            </a:r>
            <a:r>
              <a:rPr lang="it-IT" i="1" baseline="30000" dirty="0">
                <a:solidFill>
                  <a:srgbClr val="00B050"/>
                </a:solidFill>
              </a:rPr>
              <a:t>2</a:t>
            </a:r>
            <a:r>
              <a:rPr lang="it-IT" i="1" baseline="30000" dirty="0"/>
              <a:t> </a:t>
            </a:r>
            <a:r>
              <a:rPr lang="it-IT" dirty="0"/>
              <a:t>= </a:t>
            </a:r>
          </a:p>
          <a:p>
            <a:pPr>
              <a:buNone/>
            </a:pPr>
            <a:r>
              <a:rPr lang="it-IT" dirty="0"/>
              <a:t>riduciamo i termini simili ed eliminiamo i termini opposti:		</a:t>
            </a:r>
          </a:p>
          <a:p>
            <a:pPr lvl="1">
              <a:spcBef>
                <a:spcPts val="400"/>
              </a:spcBef>
            </a:pPr>
            <a:r>
              <a:rPr lang="it-IT" dirty="0"/>
              <a:t>= </a:t>
            </a:r>
            <a:r>
              <a:rPr lang="it-IT" dirty="0">
                <a:solidFill>
                  <a:srgbClr val="FF0000"/>
                </a:solidFill>
              </a:rPr>
              <a:t>+ 2</a:t>
            </a:r>
            <a:r>
              <a:rPr lang="it-IT" i="1" dirty="0">
                <a:solidFill>
                  <a:srgbClr val="FF0000"/>
                </a:solidFill>
              </a:rPr>
              <a:t>xy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00B0F0"/>
                </a:solidFill>
              </a:rPr>
              <a:t>+ 7</a:t>
            </a:r>
            <a:r>
              <a:rPr lang="it-IT" i="1" dirty="0">
                <a:solidFill>
                  <a:srgbClr val="00B0F0"/>
                </a:solidFill>
              </a:rPr>
              <a:t>xy</a:t>
            </a:r>
            <a:r>
              <a:rPr lang="it-IT" i="1" baseline="30000" dirty="0">
                <a:solidFill>
                  <a:srgbClr val="00B0F0"/>
                </a:solidFill>
              </a:rPr>
              <a:t>2</a:t>
            </a:r>
            <a:endParaRPr lang="it-IT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5274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polinomi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MOLTIPLICAZIONE DI UN POLINOMIO PER UN MONOMIO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prodotto di un polinomio per un monomio</a:t>
            </a:r>
            <a:r>
              <a:rPr lang="it-IT" dirty="0"/>
              <a:t>, o viceversa, si ottiene moltiplicando ciascun termine del polinomio per il monomio e addizionando poi i prodotti ottenuti.</a:t>
            </a:r>
          </a:p>
          <a:p>
            <a:pPr marL="0" indent="0">
              <a:buNone/>
            </a:pPr>
            <a:endParaRPr lang="it-IT" dirty="0"/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it-IT" dirty="0"/>
              <a:t>(4</a:t>
            </a:r>
            <a:r>
              <a:rPr lang="it-IT" i="1" dirty="0"/>
              <a:t>a</a:t>
            </a:r>
            <a:r>
              <a:rPr lang="it-IT" i="1" baseline="30000" dirty="0"/>
              <a:t>3</a:t>
            </a:r>
            <a:r>
              <a:rPr lang="it-IT" i="1" dirty="0"/>
              <a:t>b</a:t>
            </a:r>
            <a:r>
              <a:rPr lang="it-IT" i="1" baseline="30000" dirty="0"/>
              <a:t>3</a:t>
            </a:r>
            <a:r>
              <a:rPr lang="it-IT" dirty="0"/>
              <a:t> + 7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− 3</a:t>
            </a:r>
            <a:r>
              <a:rPr lang="it-IT" i="1" dirty="0"/>
              <a:t>ab</a:t>
            </a:r>
            <a:r>
              <a:rPr lang="it-IT" dirty="0"/>
              <a:t>)(−3</a:t>
            </a:r>
            <a:r>
              <a:rPr lang="it-IT" i="1" dirty="0"/>
              <a:t>ab</a:t>
            </a:r>
            <a:r>
              <a:rPr lang="it-IT" dirty="0"/>
              <a:t>) = </a:t>
            </a:r>
          </a:p>
          <a:p>
            <a:pPr marL="0" indent="0">
              <a:buNone/>
            </a:pPr>
            <a:r>
              <a:rPr lang="it-IT" dirty="0"/>
              <a:t>applichiamo la proprietà distributiva della moltiplicazione rispetto all’addizione: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it-IT" dirty="0"/>
              <a:t>= 4</a:t>
            </a:r>
            <a:r>
              <a:rPr lang="it-IT" i="1" dirty="0"/>
              <a:t>a</a:t>
            </a:r>
            <a:r>
              <a:rPr lang="it-IT" i="1" baseline="30000" dirty="0"/>
              <a:t>3</a:t>
            </a:r>
            <a:r>
              <a:rPr lang="it-IT" i="1" dirty="0"/>
              <a:t>b</a:t>
            </a:r>
            <a:r>
              <a:rPr lang="it-IT" i="1" baseline="30000" dirty="0"/>
              <a:t>3</a:t>
            </a:r>
            <a:r>
              <a:rPr lang="it-IT" dirty="0"/>
              <a:t>(−3</a:t>
            </a:r>
            <a:r>
              <a:rPr lang="it-IT" i="1" dirty="0"/>
              <a:t>ab</a:t>
            </a:r>
            <a:r>
              <a:rPr lang="it-IT" dirty="0"/>
              <a:t>) + 7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(−3</a:t>
            </a:r>
            <a:r>
              <a:rPr lang="it-IT" i="1" dirty="0"/>
              <a:t>ab</a:t>
            </a:r>
            <a:r>
              <a:rPr lang="it-IT" dirty="0"/>
              <a:t>) − 3</a:t>
            </a:r>
            <a:r>
              <a:rPr lang="it-IT" i="1" dirty="0"/>
              <a:t>ab</a:t>
            </a:r>
            <a:r>
              <a:rPr lang="it-IT" dirty="0"/>
              <a:t>(−3</a:t>
            </a:r>
            <a:r>
              <a:rPr lang="it-IT" i="1" dirty="0"/>
              <a:t>ab</a:t>
            </a:r>
            <a:r>
              <a:rPr lang="it-IT" dirty="0"/>
              <a:t>) = </a:t>
            </a:r>
          </a:p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it-IT" dirty="0"/>
              <a:t>= − 12</a:t>
            </a:r>
            <a:r>
              <a:rPr lang="it-IT" i="1" dirty="0"/>
              <a:t>a</a:t>
            </a:r>
            <a:r>
              <a:rPr lang="it-IT" baseline="30000" dirty="0"/>
              <a:t>4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dirty="0"/>
              <a:t> − 21</a:t>
            </a:r>
            <a:r>
              <a:rPr lang="it-IT" i="1" dirty="0"/>
              <a:t>a</a:t>
            </a:r>
            <a:r>
              <a:rPr lang="it-IT" baseline="30000" dirty="0"/>
              <a:t>4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+ 9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</a:t>
            </a: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60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polinomi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MOLTIPLICAZIONE DI DUE POLINOMI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prodotto di due polinomi </a:t>
            </a:r>
            <a:r>
              <a:rPr lang="it-IT" dirty="0"/>
              <a:t>si ottiene moltiplicando ciascun termine del primo polinomio per tutti i termini del secondo ed eseguendo la somma algebrica dei prodotti parziali ottenuti.</a:t>
            </a:r>
          </a:p>
          <a:p>
            <a:pPr marL="0" indent="0">
              <a:buNone/>
            </a:pPr>
            <a:endParaRPr lang="it-IT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(3</a:t>
            </a:r>
            <a:r>
              <a:rPr lang="it-IT" i="1" dirty="0"/>
              <a:t>ab</a:t>
            </a:r>
            <a:r>
              <a:rPr lang="it-IT" baseline="30000" dirty="0"/>
              <a:t>3</a:t>
            </a:r>
            <a:r>
              <a:rPr lang="it-IT" dirty="0"/>
              <a:t> + 4</a:t>
            </a:r>
            <a:r>
              <a:rPr lang="it-IT" i="1" dirty="0"/>
              <a:t>ab</a:t>
            </a:r>
            <a:r>
              <a:rPr lang="it-IT" dirty="0"/>
              <a:t> − 7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)(2</a:t>
            </a:r>
            <a:r>
              <a:rPr lang="it-IT" i="1" dirty="0"/>
              <a:t>ab</a:t>
            </a:r>
            <a:r>
              <a:rPr lang="it-IT" dirty="0"/>
              <a:t> − </a:t>
            </a:r>
            <a:r>
              <a:rPr lang="it-IT" i="1" dirty="0"/>
              <a:t>a</a:t>
            </a:r>
            <a:r>
              <a:rPr lang="it-IT" dirty="0"/>
              <a:t>) = </a:t>
            </a:r>
          </a:p>
          <a:p>
            <a:pPr>
              <a:buNone/>
            </a:pPr>
            <a:r>
              <a:rPr lang="it-IT" dirty="0"/>
              <a:t>applichiamo una prima volta la proprietà distributiva del prodotto rispetto alla somma: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 3</a:t>
            </a:r>
            <a:r>
              <a:rPr lang="it-IT" i="1" dirty="0"/>
              <a:t>ab</a:t>
            </a:r>
            <a:r>
              <a:rPr lang="it-IT" baseline="30000" dirty="0"/>
              <a:t>3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 − </a:t>
            </a:r>
            <a:r>
              <a:rPr lang="it-IT" i="1" dirty="0"/>
              <a:t>a</a:t>
            </a:r>
            <a:r>
              <a:rPr lang="it-IT" dirty="0"/>
              <a:t>) + 4</a:t>
            </a:r>
            <a:r>
              <a:rPr lang="it-IT" i="1" dirty="0"/>
              <a:t>ab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 − </a:t>
            </a:r>
            <a:r>
              <a:rPr lang="it-IT" i="1" dirty="0"/>
              <a:t>a</a:t>
            </a:r>
            <a:r>
              <a:rPr lang="it-IT" dirty="0"/>
              <a:t>) − 7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 − </a:t>
            </a:r>
            <a:r>
              <a:rPr lang="it-IT" i="1" dirty="0"/>
              <a:t>a</a:t>
            </a:r>
            <a:r>
              <a:rPr lang="it-IT" dirty="0"/>
              <a:t>) = </a:t>
            </a:r>
          </a:p>
          <a:p>
            <a:pPr>
              <a:buNone/>
            </a:pPr>
            <a:r>
              <a:rPr lang="it-IT" dirty="0"/>
              <a:t>applichiamo ancora la proprietà distributiva: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 3</a:t>
            </a:r>
            <a:r>
              <a:rPr lang="it-IT" i="1" dirty="0"/>
              <a:t>ab</a:t>
            </a:r>
            <a:r>
              <a:rPr lang="it-IT" baseline="30000" dirty="0"/>
              <a:t>3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) + 3</a:t>
            </a:r>
            <a:r>
              <a:rPr lang="it-IT" i="1" dirty="0"/>
              <a:t>ab</a:t>
            </a:r>
            <a:r>
              <a:rPr lang="it-IT" baseline="30000" dirty="0"/>
              <a:t>3</a:t>
            </a:r>
            <a:r>
              <a:rPr lang="it-IT" dirty="0"/>
              <a:t>(− </a:t>
            </a:r>
            <a:r>
              <a:rPr lang="it-IT" i="1" dirty="0"/>
              <a:t>a</a:t>
            </a:r>
            <a:r>
              <a:rPr lang="it-IT" dirty="0"/>
              <a:t>) + 4</a:t>
            </a:r>
            <a:r>
              <a:rPr lang="it-IT" i="1" dirty="0"/>
              <a:t>ab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) + 4</a:t>
            </a:r>
            <a:r>
              <a:rPr lang="it-IT" i="1" dirty="0"/>
              <a:t>ab</a:t>
            </a:r>
            <a:r>
              <a:rPr lang="it-IT" dirty="0"/>
              <a:t>(− </a:t>
            </a:r>
            <a:r>
              <a:rPr lang="it-IT" i="1" dirty="0"/>
              <a:t>a</a:t>
            </a:r>
            <a:r>
              <a:rPr lang="it-IT" dirty="0"/>
              <a:t>) − 7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(2</a:t>
            </a:r>
            <a:r>
              <a:rPr lang="it-IT" i="1" dirty="0"/>
              <a:t>ab</a:t>
            </a:r>
            <a:r>
              <a:rPr lang="it-IT" dirty="0"/>
              <a:t>) − 7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(− </a:t>
            </a:r>
            <a:r>
              <a:rPr lang="it-IT" i="1" dirty="0"/>
              <a:t>a</a:t>
            </a:r>
            <a:r>
              <a:rPr lang="it-IT" dirty="0"/>
              <a:t>) =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 6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dirty="0"/>
              <a:t> − 3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+ 8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− 14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+ 7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= </a:t>
            </a:r>
          </a:p>
          <a:p>
            <a:pPr>
              <a:buNone/>
            </a:pPr>
            <a:r>
              <a:rPr lang="it-IT" dirty="0"/>
              <a:t>addizioniamo i termini simili: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 6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dirty="0"/>
              <a:t> − 17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+ 15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</a:t>
            </a:r>
          </a:p>
          <a:p>
            <a:pPr>
              <a:buNone/>
            </a:pPr>
            <a:r>
              <a:rPr lang="it-IT" dirty="0"/>
              <a:t>Possiamo osservare che il grado del polinomio così ottenuto è la somma algebrica dei gradi dei due polinomi che costituiscono i fattori della moltiplicazione.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117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polinomi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DIVISIONE DI UN POLINOMIO PER UN MONOMIO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quoziente di un polinomio e di un monomio </a:t>
            </a:r>
            <a:r>
              <a:rPr lang="it-IT" dirty="0"/>
              <a:t>non nullo si ottiene dividendo ciascun termine del polinomio per il monomio ed eseguendo poi la somma algebrica dei quozienti parziali ottenuti.</a:t>
            </a:r>
          </a:p>
          <a:p>
            <a:pPr marL="0" indent="0">
              <a:buNone/>
            </a:pPr>
            <a:endParaRPr lang="it-IT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(28</a:t>
            </a:r>
            <a:r>
              <a:rPr lang="it-IT" i="1" dirty="0"/>
              <a:t>a</a:t>
            </a:r>
            <a:r>
              <a:rPr lang="it-IT" baseline="30000" dirty="0"/>
              <a:t>5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i="1" dirty="0"/>
              <a:t>c</a:t>
            </a:r>
            <a:r>
              <a:rPr lang="it-IT" dirty="0"/>
              <a:t> − 16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i="1" dirty="0"/>
              <a:t>c</a:t>
            </a:r>
            <a:r>
              <a:rPr lang="it-IT" baseline="30000" dirty="0"/>
              <a:t>2</a:t>
            </a:r>
            <a:r>
              <a:rPr lang="it-IT" dirty="0"/>
              <a:t> 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c</a:t>
            </a:r>
            <a:r>
              <a:rPr lang="it-IT" baseline="30000" dirty="0"/>
              <a:t>3</a:t>
            </a:r>
            <a:r>
              <a:rPr lang="it-IT" dirty="0"/>
              <a:t>) : 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applicando la proprietà distributiva della divisione rispetto all’addizione algebrica otteniamo: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28</a:t>
            </a:r>
            <a:r>
              <a:rPr lang="it-IT" i="1" dirty="0"/>
              <a:t>a</a:t>
            </a:r>
            <a:r>
              <a:rPr lang="it-IT" baseline="30000" dirty="0"/>
              <a:t>5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i="1" dirty="0"/>
              <a:t>c</a:t>
            </a:r>
            <a:r>
              <a:rPr lang="it-IT" dirty="0"/>
              <a:t> : (− 4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) − 16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i="1" dirty="0"/>
              <a:t>c</a:t>
            </a:r>
            <a:r>
              <a:rPr lang="it-IT" baseline="30000" dirty="0"/>
              <a:t>2</a:t>
            </a:r>
            <a:r>
              <a:rPr lang="it-IT" dirty="0"/>
              <a:t> : (− 4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) 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c</a:t>
            </a:r>
            <a:r>
              <a:rPr lang="it-IT" baseline="30000" dirty="0"/>
              <a:t>3</a:t>
            </a:r>
            <a:r>
              <a:rPr lang="it-IT" dirty="0"/>
              <a:t> : (− 4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) </a:t>
            </a:r>
          </a:p>
          <a:p>
            <a:pPr>
              <a:buNone/>
            </a:pPr>
            <a:r>
              <a:rPr lang="it-IT" dirty="0"/>
              <a:t>da cui, ricordando come si effettua la divisione fra monomi, otteniamo: </a:t>
            </a:r>
          </a:p>
          <a:p>
            <a:pPr lvl="1">
              <a:spcBef>
                <a:spcPts val="600"/>
              </a:spcBef>
            </a:pPr>
            <a:r>
              <a:rPr lang="it-IT" dirty="0"/>
              <a:t>− 7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i="1" dirty="0"/>
              <a:t>c </a:t>
            </a:r>
            <a:r>
              <a:rPr lang="it-IT" dirty="0"/>
              <a:t>+ 4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i="1" dirty="0"/>
              <a:t>c</a:t>
            </a:r>
            <a:r>
              <a:rPr lang="it-IT" baseline="30000" dirty="0"/>
              <a:t>2</a:t>
            </a:r>
            <a:r>
              <a:rPr lang="it-IT" dirty="0"/>
              <a:t> + </a:t>
            </a:r>
            <a:r>
              <a:rPr lang="it-IT" i="1" dirty="0"/>
              <a:t>bc</a:t>
            </a:r>
            <a:r>
              <a:rPr lang="it-IT" baseline="30000" dirty="0"/>
              <a:t>3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359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Prodotti notevoli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PRODOTTO DELLA SOMMA DI DUE MONOMI PER LA LORO DIFFERENZA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prodotto della somma di due monomi per la loro differenza </a:t>
            </a:r>
            <a:r>
              <a:rPr lang="it-IT" dirty="0"/>
              <a:t>è uguale alla differenza tra il quadrato del primo monomio e il quadrato del secondo monomio: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(A + B)(A − B) = A</a:t>
            </a:r>
            <a:r>
              <a:rPr lang="it-IT" b="1" baseline="30000" dirty="0"/>
              <a:t>2</a:t>
            </a:r>
            <a:r>
              <a:rPr lang="it-IT" b="1" dirty="0"/>
              <a:t> − B</a:t>
            </a:r>
            <a:r>
              <a:rPr lang="it-IT" b="1" baseline="30000" dirty="0"/>
              <a:t>2</a:t>
            </a:r>
            <a:r>
              <a:rPr lang="it-IT" b="1" dirty="0"/>
              <a:t> </a:t>
            </a:r>
          </a:p>
          <a:p>
            <a:pPr marL="0" indent="0">
              <a:buNone/>
            </a:pPr>
            <a:r>
              <a:rPr lang="it-IT" dirty="0"/>
              <a:t>dove A e B indicano ciascuno un monomio qualsiasi.</a:t>
            </a:r>
          </a:p>
          <a:p>
            <a:pPr marL="0" indent="0"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>
                <a:solidFill>
                  <a:srgbClr val="00B050"/>
                </a:solidFill>
              </a:rPr>
              <a:t>(3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dirty="0">
                <a:solidFill>
                  <a:srgbClr val="00B050"/>
                </a:solidFill>
              </a:rPr>
              <a:t> + 2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dirty="0">
                <a:solidFill>
                  <a:srgbClr val="00B050"/>
                </a:solidFill>
              </a:rPr>
              <a:t>)</a:t>
            </a:r>
            <a:r>
              <a:rPr lang="it-IT" b="1" dirty="0"/>
              <a:t> </a:t>
            </a:r>
            <a:r>
              <a:rPr lang="it-IT" b="1" dirty="0">
                <a:solidFill>
                  <a:srgbClr val="FF0000"/>
                </a:solidFill>
              </a:rPr>
              <a:t>(3</a:t>
            </a:r>
            <a:r>
              <a:rPr lang="it-IT" b="1" i="1" dirty="0">
                <a:solidFill>
                  <a:srgbClr val="FF0000"/>
                </a:solidFill>
              </a:rPr>
              <a:t>a </a:t>
            </a:r>
            <a:r>
              <a:rPr lang="it-IT" b="1" dirty="0">
                <a:solidFill>
                  <a:srgbClr val="FF0000"/>
                </a:solidFill>
              </a:rPr>
              <a:t>− 2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dirty="0"/>
              <a:t> </a:t>
            </a:r>
            <a:r>
              <a:rPr lang="it-IT" dirty="0"/>
              <a:t>=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 − 6</a:t>
            </a:r>
            <a:r>
              <a:rPr lang="it-IT" i="1" dirty="0"/>
              <a:t>ab</a:t>
            </a:r>
            <a:r>
              <a:rPr lang="it-IT" dirty="0"/>
              <a:t> + 6</a:t>
            </a:r>
            <a:r>
              <a:rPr lang="it-IT" i="1" dirty="0"/>
              <a:t>ab</a:t>
            </a:r>
            <a:r>
              <a:rPr lang="it-IT" dirty="0"/>
              <a:t> − 4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=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/>
              <a:t>=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b="1" dirty="0">
                <a:solidFill>
                  <a:srgbClr val="0070C0"/>
                </a:solidFill>
              </a:rPr>
              <a:t>9</a:t>
            </a:r>
            <a:r>
              <a:rPr lang="it-IT" b="1" i="1" dirty="0">
                <a:solidFill>
                  <a:srgbClr val="0070C0"/>
                </a:solidFill>
              </a:rPr>
              <a:t>a</a:t>
            </a:r>
            <a:r>
              <a:rPr lang="it-IT" b="1" baseline="30000" dirty="0">
                <a:solidFill>
                  <a:srgbClr val="0070C0"/>
                </a:solidFill>
              </a:rPr>
              <a:t>2</a:t>
            </a:r>
            <a:r>
              <a:rPr lang="it-IT" b="1" dirty="0">
                <a:solidFill>
                  <a:srgbClr val="0070C0"/>
                </a:solidFill>
              </a:rPr>
              <a:t> − 4</a:t>
            </a:r>
            <a:r>
              <a:rPr lang="it-IT" b="1" i="1" dirty="0">
                <a:solidFill>
                  <a:srgbClr val="0070C0"/>
                </a:solidFill>
              </a:rPr>
              <a:t>b</a:t>
            </a:r>
            <a:r>
              <a:rPr lang="it-IT" b="1" baseline="30000" dirty="0">
                <a:solidFill>
                  <a:srgbClr val="0070C0"/>
                </a:solidFill>
              </a:rPr>
              <a:t>2</a:t>
            </a:r>
            <a:r>
              <a:rPr lang="it-IT" b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it-IT" dirty="0"/>
              <a:t>Eliminati i monomi opposti si nota che il risultato non è altro che la differenza tra il quadrato del primo termine </a:t>
            </a:r>
            <a:r>
              <a:rPr lang="it-IT" dirty="0">
                <a:solidFill>
                  <a:srgbClr val="0070C0"/>
                </a:solidFill>
              </a:rPr>
              <a:t>9</a:t>
            </a:r>
            <a:r>
              <a:rPr lang="it-IT" i="1" dirty="0">
                <a:solidFill>
                  <a:srgbClr val="0070C0"/>
                </a:solidFill>
              </a:rPr>
              <a:t>a</a:t>
            </a:r>
            <a:r>
              <a:rPr lang="it-IT" baseline="30000" dirty="0">
                <a:solidFill>
                  <a:srgbClr val="0070C0"/>
                </a:solidFill>
              </a:rPr>
              <a:t>2</a:t>
            </a:r>
            <a:r>
              <a:rPr lang="it-IT" dirty="0"/>
              <a:t> e il quadrato del secondo termine </a:t>
            </a:r>
            <a:r>
              <a:rPr lang="it-IT" dirty="0">
                <a:solidFill>
                  <a:srgbClr val="0070C0"/>
                </a:solidFill>
              </a:rPr>
              <a:t>4</a:t>
            </a:r>
            <a:r>
              <a:rPr lang="it-IT" i="1" dirty="0">
                <a:solidFill>
                  <a:srgbClr val="0070C0"/>
                </a:solidFill>
              </a:rPr>
              <a:t>b</a:t>
            </a:r>
            <a:r>
              <a:rPr lang="it-IT" baseline="30000" dirty="0">
                <a:solidFill>
                  <a:srgbClr val="0070C0"/>
                </a:solidFill>
              </a:rPr>
              <a:t>2</a:t>
            </a:r>
            <a:r>
              <a:rPr lang="it-IT" dirty="0"/>
              <a:t>. </a:t>
            </a: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7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Prodotti notevoli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QUADRATO DI UN BINOMIO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quadrato di un binomio </a:t>
            </a:r>
            <a:r>
              <a:rPr lang="it-IT" dirty="0"/>
              <a:t>si calcola addizionando algebricamente il quadrato del primo termine, il doppio prodotto del primo per il secondo termine e il quadrato del secondo termine: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(A + B)</a:t>
            </a:r>
            <a:r>
              <a:rPr lang="it-IT" b="1" baseline="30000" dirty="0"/>
              <a:t>2</a:t>
            </a:r>
            <a:r>
              <a:rPr lang="it-IT" b="1" dirty="0"/>
              <a:t> = A</a:t>
            </a:r>
            <a:r>
              <a:rPr lang="it-IT" b="1" baseline="30000" dirty="0"/>
              <a:t>2</a:t>
            </a:r>
            <a:r>
              <a:rPr lang="it-IT" b="1" dirty="0"/>
              <a:t> + 2AB + B</a:t>
            </a:r>
            <a:r>
              <a:rPr lang="it-IT" b="1" baseline="30000" dirty="0"/>
              <a:t>2</a:t>
            </a:r>
            <a:r>
              <a:rPr lang="it-IT" b="1" dirty="0"/>
              <a:t>  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b="1" dirty="0"/>
              <a:t>(A − B)</a:t>
            </a:r>
            <a:r>
              <a:rPr lang="it-IT" b="1" baseline="30000" dirty="0"/>
              <a:t>2</a:t>
            </a:r>
            <a:r>
              <a:rPr lang="it-IT" b="1" dirty="0"/>
              <a:t> = A</a:t>
            </a:r>
            <a:r>
              <a:rPr lang="it-IT" b="1" baseline="30000" dirty="0"/>
              <a:t>2</a:t>
            </a:r>
            <a:r>
              <a:rPr lang="it-IT" b="1" dirty="0"/>
              <a:t> − 2AB + B</a:t>
            </a:r>
            <a:r>
              <a:rPr lang="it-IT" b="1" baseline="30000" dirty="0"/>
              <a:t>2</a:t>
            </a:r>
            <a:endParaRPr lang="it-IT" b="1" dirty="0"/>
          </a:p>
          <a:p>
            <a:pPr>
              <a:buNone/>
            </a:pPr>
            <a:endParaRPr lang="it-IT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b="1" dirty="0">
                <a:solidFill>
                  <a:srgbClr val="00B050"/>
                </a:solidFill>
              </a:rPr>
              <a:t>(3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dirty="0">
                <a:solidFill>
                  <a:srgbClr val="00B050"/>
                </a:solidFill>
              </a:rPr>
              <a:t> + 2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dirty="0">
                <a:solidFill>
                  <a:srgbClr val="00B050"/>
                </a:solidFill>
              </a:rPr>
              <a:t>)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dirty="0"/>
              <a:t>= 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 =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 + 6</a:t>
            </a:r>
            <a:r>
              <a:rPr lang="it-IT" i="1" dirty="0"/>
              <a:t>ab</a:t>
            </a:r>
            <a:r>
              <a:rPr lang="it-IT" dirty="0"/>
              <a:t> + </a:t>
            </a:r>
            <a:r>
              <a:rPr lang="it-IT" dirty="0" err="1"/>
              <a:t>6</a:t>
            </a:r>
            <a:r>
              <a:rPr lang="it-IT" i="1" dirty="0" err="1"/>
              <a:t>ab</a:t>
            </a:r>
            <a:r>
              <a:rPr lang="it-IT" dirty="0"/>
              <a:t> + 4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= </a:t>
            </a:r>
            <a:r>
              <a:rPr lang="it-IT" b="1" dirty="0">
                <a:solidFill>
                  <a:srgbClr val="00B050"/>
                </a:solidFill>
              </a:rPr>
              <a:t>9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+ 12</a:t>
            </a:r>
            <a:r>
              <a:rPr lang="it-IT" b="1" i="1" dirty="0">
                <a:solidFill>
                  <a:srgbClr val="00B050"/>
                </a:solidFill>
              </a:rPr>
              <a:t>ab</a:t>
            </a:r>
            <a:r>
              <a:rPr lang="it-IT" b="1" dirty="0">
                <a:solidFill>
                  <a:srgbClr val="00B050"/>
                </a:solidFill>
              </a:rPr>
              <a:t> + 4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it-IT" b="1" dirty="0">
                <a:solidFill>
                  <a:srgbClr val="FF0000"/>
                </a:solidFill>
              </a:rPr>
              <a:t>(3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b="1" dirty="0">
                <a:solidFill>
                  <a:srgbClr val="FF0000"/>
                </a:solidFill>
              </a:rPr>
              <a:t> − 2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= (3</a:t>
            </a:r>
            <a:r>
              <a:rPr lang="it-IT" i="1" dirty="0"/>
              <a:t>a</a:t>
            </a:r>
            <a:r>
              <a:rPr lang="it-IT" dirty="0"/>
              <a:t> − 2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− 2</a:t>
            </a:r>
            <a:r>
              <a:rPr lang="it-IT" i="1" dirty="0"/>
              <a:t>b</a:t>
            </a:r>
            <a:r>
              <a:rPr lang="it-IT" dirty="0"/>
              <a:t>) =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 − 6</a:t>
            </a:r>
            <a:r>
              <a:rPr lang="it-IT" i="1" dirty="0"/>
              <a:t>ab</a:t>
            </a:r>
            <a:r>
              <a:rPr lang="it-IT" dirty="0"/>
              <a:t> − </a:t>
            </a:r>
            <a:r>
              <a:rPr lang="it-IT" dirty="0" err="1"/>
              <a:t>6</a:t>
            </a:r>
            <a:r>
              <a:rPr lang="it-IT" i="1" dirty="0" err="1"/>
              <a:t>ab</a:t>
            </a:r>
            <a:r>
              <a:rPr lang="it-IT" dirty="0"/>
              <a:t> + 4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 = </a:t>
            </a:r>
            <a:r>
              <a:rPr lang="it-IT" b="1" dirty="0">
                <a:solidFill>
                  <a:srgbClr val="FF0000"/>
                </a:solidFill>
              </a:rPr>
              <a:t>9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 − 12</a:t>
            </a:r>
            <a:r>
              <a:rPr lang="it-IT" b="1" i="1" dirty="0">
                <a:solidFill>
                  <a:srgbClr val="FF0000"/>
                </a:solidFill>
              </a:rPr>
              <a:t>ab</a:t>
            </a:r>
            <a:r>
              <a:rPr lang="it-IT" b="1" dirty="0">
                <a:solidFill>
                  <a:srgbClr val="FF0000"/>
                </a:solidFill>
              </a:rPr>
              <a:t> + 4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risultato è un polinomio formato dalla somma algebrica dei seguenti  termini: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quadrato del primo termine (9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doppio prodotto del primo termine per il secondo (+ 12</a:t>
            </a:r>
            <a:r>
              <a:rPr lang="it-IT" i="1" dirty="0"/>
              <a:t>ab</a:t>
            </a:r>
            <a:r>
              <a:rPr lang="it-IT" dirty="0"/>
              <a:t>) o (− 12</a:t>
            </a:r>
            <a:r>
              <a:rPr lang="it-IT" i="1" dirty="0"/>
              <a:t>ab</a:t>
            </a:r>
            <a:r>
              <a:rPr lang="it-IT" dirty="0"/>
              <a:t>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quadrato del secondo termine (4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). </a:t>
            </a:r>
          </a:p>
          <a:p>
            <a:pPr>
              <a:buNone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5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Formule ed espressioni algebriche letterali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Le </a:t>
            </a:r>
            <a:r>
              <a:rPr lang="it-IT" b="1" dirty="0"/>
              <a:t>formule</a:t>
            </a:r>
            <a:r>
              <a:rPr lang="it-IT" dirty="0"/>
              <a:t> permettono di sintetizzare e di riassumere i procedimenti. Nelle formule si usano le lettere per indicare dei numeri.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In una formula non è indicato il valore numerico di ogni lettera, ma il legame che esiste tra le grandezze che le lettere rappresentano: </a:t>
            </a:r>
          </a:p>
          <a:p>
            <a:pPr lvl="1"/>
            <a:r>
              <a:rPr lang="it-IT" dirty="0"/>
              <a:t>2 · (</a:t>
            </a:r>
            <a:r>
              <a:rPr lang="it-IT" i="1" dirty="0"/>
              <a:t>b</a:t>
            </a:r>
            <a:r>
              <a:rPr lang="it-IT" dirty="0"/>
              <a:t> + </a:t>
            </a:r>
            <a:r>
              <a:rPr lang="it-IT" i="1" dirty="0"/>
              <a:t>h</a:t>
            </a:r>
            <a:r>
              <a:rPr lang="it-IT" dirty="0"/>
              <a:t>)                3 · </a:t>
            </a:r>
            <a:r>
              <a:rPr lang="it-IT" i="1" dirty="0"/>
              <a:t>x</a:t>
            </a:r>
            <a:r>
              <a:rPr lang="it-IT" dirty="0"/>
              <a:t> + 11 </a:t>
            </a:r>
          </a:p>
          <a:p>
            <a:pPr>
              <a:buNone/>
            </a:pPr>
            <a:r>
              <a:rPr lang="it-IT" dirty="0"/>
              <a:t>si dicono </a:t>
            </a:r>
            <a:r>
              <a:rPr lang="it-IT" b="1" dirty="0"/>
              <a:t>espressioni letterali</a:t>
            </a:r>
            <a:r>
              <a:rPr lang="it-IT" dirty="0"/>
              <a:t>.</a:t>
            </a:r>
          </a:p>
          <a:p>
            <a:pPr marL="0" indent="0">
              <a:buNone/>
            </a:pPr>
            <a:r>
              <a:rPr lang="it-IT" dirty="0"/>
              <a:t>Il segno</a:t>
            </a:r>
            <a:r>
              <a:rPr lang="it-IT" b="1" dirty="0"/>
              <a:t> ⋅ </a:t>
            </a:r>
            <a:r>
              <a:rPr lang="it-IT" dirty="0"/>
              <a:t>(moltiplicazione) può essere omesso e così le stesse scritture si presentano più sintetiche: </a:t>
            </a:r>
          </a:p>
          <a:p>
            <a:pPr lvl="1"/>
            <a:r>
              <a:rPr lang="it-IT" dirty="0"/>
              <a:t>2 (</a:t>
            </a:r>
            <a:r>
              <a:rPr lang="it-IT" i="1" dirty="0"/>
              <a:t>b</a:t>
            </a:r>
            <a:r>
              <a:rPr lang="it-IT" dirty="0"/>
              <a:t> + </a:t>
            </a:r>
            <a:r>
              <a:rPr lang="it-IT" i="1" dirty="0"/>
              <a:t>h</a:t>
            </a:r>
            <a:r>
              <a:rPr lang="it-IT" dirty="0"/>
              <a:t>)                  3</a:t>
            </a:r>
            <a:r>
              <a:rPr lang="it-IT" i="1" dirty="0"/>
              <a:t>x</a:t>
            </a:r>
            <a:r>
              <a:rPr lang="it-IT" dirty="0"/>
              <a:t> + 11 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Un’</a:t>
            </a:r>
            <a:r>
              <a:rPr lang="it-IT" b="1" dirty="0"/>
              <a:t>espressione letterale </a:t>
            </a:r>
            <a:r>
              <a:rPr lang="it-IT" dirty="0"/>
              <a:t>è un’espressione in cui compaiono numeri e lettere o solo lettere legate tra loro da segni di operazione.</a:t>
            </a:r>
          </a:p>
          <a:p>
            <a:pPr>
              <a:buNone/>
            </a:pPr>
            <a:r>
              <a:rPr lang="it-IT" dirty="0"/>
              <a:t>Le lettere rappresentano numeri di cui non si indica il valore, ma di cui si sa che appartengono all’insieme </a:t>
            </a:r>
            <a:r>
              <a:rPr lang="it-IT" b="1" dirty="0"/>
              <a:t>R</a:t>
            </a:r>
            <a:r>
              <a:rPr lang="it-IT" dirty="0"/>
              <a:t>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0260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Prodotti notevoli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412776"/>
            <a:ext cx="8229600" cy="453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CUBO DI UN BINOMIO</a:t>
            </a:r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cubo di un binomio </a:t>
            </a:r>
            <a:r>
              <a:rPr lang="it-IT" dirty="0"/>
              <a:t>si calcola addizionando algebricamente il cubo del primo termine, il triplo prodotto del quadrato del primo per il secondo termine, il triplo prodotto del primo per il quadrato del secondo termine e il cubo del secondo termine: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it-IT" b="1" dirty="0"/>
              <a:t>(A + B)</a:t>
            </a:r>
            <a:r>
              <a:rPr lang="it-IT" b="1" baseline="30000" dirty="0"/>
              <a:t>3</a:t>
            </a:r>
            <a:r>
              <a:rPr lang="it-IT" b="1" dirty="0"/>
              <a:t> = A</a:t>
            </a:r>
            <a:r>
              <a:rPr lang="it-IT" b="1" baseline="30000" dirty="0"/>
              <a:t>3</a:t>
            </a:r>
            <a:r>
              <a:rPr lang="it-IT" b="1" dirty="0"/>
              <a:t> + 3A</a:t>
            </a:r>
            <a:r>
              <a:rPr lang="it-IT" b="1" baseline="30000" dirty="0"/>
              <a:t>2</a:t>
            </a:r>
            <a:r>
              <a:rPr lang="it-IT" b="1" dirty="0"/>
              <a:t>B + 3AB</a:t>
            </a:r>
            <a:r>
              <a:rPr lang="it-IT" b="1" baseline="30000" dirty="0"/>
              <a:t>2</a:t>
            </a:r>
            <a:r>
              <a:rPr lang="it-IT" b="1" dirty="0"/>
              <a:t> + B</a:t>
            </a:r>
            <a:r>
              <a:rPr lang="it-IT" b="1" baseline="30000" dirty="0"/>
              <a:t>3</a:t>
            </a:r>
            <a:r>
              <a:rPr lang="it-IT" b="1" dirty="0"/>
              <a:t>    </a:t>
            </a:r>
            <a:br>
              <a:rPr lang="it-IT" b="1" dirty="0"/>
            </a:br>
            <a:r>
              <a:rPr lang="it-IT" b="1" dirty="0"/>
              <a:t>(A − B)</a:t>
            </a:r>
            <a:r>
              <a:rPr lang="it-IT" b="1" baseline="30000" dirty="0"/>
              <a:t>3</a:t>
            </a:r>
            <a:r>
              <a:rPr lang="it-IT" b="1" dirty="0"/>
              <a:t> = A</a:t>
            </a:r>
            <a:r>
              <a:rPr lang="it-IT" b="1" baseline="30000" dirty="0"/>
              <a:t>3</a:t>
            </a:r>
            <a:r>
              <a:rPr lang="it-IT" b="1" dirty="0"/>
              <a:t> − 3A</a:t>
            </a:r>
            <a:r>
              <a:rPr lang="it-IT" b="1" baseline="30000" dirty="0"/>
              <a:t>2</a:t>
            </a:r>
            <a:r>
              <a:rPr lang="it-IT" b="1" dirty="0"/>
              <a:t>B + 3AB</a:t>
            </a:r>
            <a:r>
              <a:rPr lang="it-IT" b="1" baseline="30000" dirty="0"/>
              <a:t>2</a:t>
            </a:r>
            <a:r>
              <a:rPr lang="it-IT" b="1" dirty="0"/>
              <a:t> − B </a:t>
            </a:r>
            <a:r>
              <a:rPr lang="it-IT" b="1" baseline="30000" dirty="0"/>
              <a:t>3</a:t>
            </a:r>
            <a:endParaRPr lang="it-IT" b="1" dirty="0"/>
          </a:p>
          <a:p>
            <a:pPr>
              <a:spcBef>
                <a:spcPts val="1200"/>
              </a:spcBef>
              <a:buNone/>
            </a:pPr>
            <a:r>
              <a:rPr lang="it-IT" b="1" dirty="0">
                <a:solidFill>
                  <a:srgbClr val="00B050"/>
                </a:solidFill>
              </a:rPr>
              <a:t>(3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dirty="0">
                <a:solidFill>
                  <a:srgbClr val="00B050"/>
                </a:solidFill>
              </a:rPr>
              <a:t> + 2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dirty="0">
                <a:solidFill>
                  <a:srgbClr val="00B050"/>
                </a:solidFill>
              </a:rPr>
              <a:t>)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</a:t>
            </a:r>
            <a:r>
              <a:rPr lang="it-IT" dirty="0"/>
              <a:t>= 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 = (9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 + 6</a:t>
            </a:r>
            <a:r>
              <a:rPr lang="it-IT" i="1" dirty="0"/>
              <a:t>ab</a:t>
            </a:r>
            <a:r>
              <a:rPr lang="it-IT" dirty="0"/>
              <a:t> + 6</a:t>
            </a:r>
            <a:r>
              <a:rPr lang="it-IT" i="1" dirty="0"/>
              <a:t>ab</a:t>
            </a:r>
            <a:r>
              <a:rPr lang="it-IT" dirty="0"/>
              <a:t> + 4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+ 2</a:t>
            </a:r>
            <a:r>
              <a:rPr lang="it-IT" i="1" dirty="0"/>
              <a:t>b</a:t>
            </a:r>
            <a:r>
              <a:rPr lang="it-IT" dirty="0"/>
              <a:t>) = </a:t>
            </a:r>
          </a:p>
          <a:p>
            <a:pPr>
              <a:spcBef>
                <a:spcPts val="300"/>
              </a:spcBef>
              <a:spcAft>
                <a:spcPts val="1200"/>
              </a:spcAft>
              <a:buNone/>
            </a:pPr>
            <a:r>
              <a:rPr lang="it-IT" dirty="0"/>
              <a:t>= 27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dirty="0"/>
              <a:t> + 18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+ </a:t>
            </a:r>
            <a:r>
              <a:rPr lang="it-IT" dirty="0" err="1"/>
              <a:t>18</a:t>
            </a:r>
            <a:r>
              <a:rPr lang="it-IT" i="1" dirty="0" err="1"/>
              <a:t>a</a:t>
            </a:r>
            <a:r>
              <a:rPr lang="it-IT" baseline="30000" dirty="0" err="1"/>
              <a:t>2</a:t>
            </a:r>
            <a:r>
              <a:rPr lang="it-IT" i="1" dirty="0" err="1"/>
              <a:t>b</a:t>
            </a:r>
            <a:r>
              <a:rPr lang="it-IT" dirty="0"/>
              <a:t> + 12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 + 18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+ 12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 + </a:t>
            </a:r>
            <a:r>
              <a:rPr lang="it-IT" dirty="0" err="1"/>
              <a:t>12</a:t>
            </a:r>
            <a:r>
              <a:rPr lang="it-IT" i="1" dirty="0" err="1"/>
              <a:t>ab</a:t>
            </a:r>
            <a:r>
              <a:rPr lang="it-IT" baseline="30000" dirty="0" err="1"/>
              <a:t>2</a:t>
            </a:r>
            <a:r>
              <a:rPr lang="it-IT" dirty="0"/>
              <a:t> + 8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= </a:t>
            </a: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b="1" dirty="0">
                <a:solidFill>
                  <a:srgbClr val="00B050"/>
                </a:solidFill>
              </a:rPr>
              <a:t>27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baseline="30000" dirty="0">
                <a:solidFill>
                  <a:srgbClr val="00B050"/>
                </a:solidFill>
              </a:rPr>
              <a:t>3</a:t>
            </a:r>
            <a:r>
              <a:rPr lang="it-IT" b="1" dirty="0">
                <a:solidFill>
                  <a:srgbClr val="00B050"/>
                </a:solidFill>
              </a:rPr>
              <a:t> + 54</a:t>
            </a:r>
            <a:r>
              <a:rPr lang="it-IT" b="1" i="1" dirty="0">
                <a:solidFill>
                  <a:srgbClr val="00B050"/>
                </a:solidFill>
              </a:rPr>
              <a:t>a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dirty="0">
                <a:solidFill>
                  <a:srgbClr val="00B050"/>
                </a:solidFill>
              </a:rPr>
              <a:t> + 36</a:t>
            </a:r>
            <a:r>
              <a:rPr lang="it-IT" b="1" i="1" dirty="0">
                <a:solidFill>
                  <a:srgbClr val="00B050"/>
                </a:solidFill>
              </a:rPr>
              <a:t>ab</a:t>
            </a:r>
            <a:r>
              <a:rPr lang="it-IT" b="1" baseline="30000" dirty="0">
                <a:solidFill>
                  <a:srgbClr val="00B050"/>
                </a:solidFill>
              </a:rPr>
              <a:t>2</a:t>
            </a:r>
            <a:r>
              <a:rPr lang="it-IT" b="1" dirty="0">
                <a:solidFill>
                  <a:srgbClr val="00B050"/>
                </a:solidFill>
              </a:rPr>
              <a:t> + 8</a:t>
            </a:r>
            <a:r>
              <a:rPr lang="it-IT" b="1" i="1" dirty="0">
                <a:solidFill>
                  <a:srgbClr val="00B050"/>
                </a:solidFill>
              </a:rPr>
              <a:t>b</a:t>
            </a:r>
            <a:r>
              <a:rPr lang="it-IT" b="1" baseline="30000" dirty="0">
                <a:solidFill>
                  <a:srgbClr val="00B050"/>
                </a:solidFill>
              </a:rPr>
              <a:t>3</a:t>
            </a:r>
            <a:r>
              <a:rPr lang="it-IT" b="1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it-IT" b="1" dirty="0">
                <a:solidFill>
                  <a:srgbClr val="FF0000"/>
                </a:solidFill>
              </a:rPr>
              <a:t>(3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b="1" dirty="0">
                <a:solidFill>
                  <a:srgbClr val="FF0000"/>
                </a:solidFill>
              </a:rPr>
              <a:t> − 2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dirty="0">
                <a:solidFill>
                  <a:srgbClr val="FF0000"/>
                </a:solidFill>
              </a:rPr>
              <a:t>)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= (3</a:t>
            </a:r>
            <a:r>
              <a:rPr lang="it-IT" i="1" dirty="0"/>
              <a:t>a </a:t>
            </a:r>
            <a:r>
              <a:rPr lang="it-IT" dirty="0"/>
              <a:t>− 2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− 2</a:t>
            </a:r>
            <a:r>
              <a:rPr lang="it-IT" i="1" dirty="0"/>
              <a:t>b</a:t>
            </a:r>
            <a:r>
              <a:rPr lang="it-IT" dirty="0"/>
              <a:t>)(3</a:t>
            </a:r>
            <a:r>
              <a:rPr lang="it-IT" i="1" dirty="0"/>
              <a:t>a </a:t>
            </a:r>
            <a:r>
              <a:rPr lang="it-IT" dirty="0"/>
              <a:t>− 2</a:t>
            </a:r>
            <a:r>
              <a:rPr lang="it-IT" i="1" dirty="0"/>
              <a:t>b</a:t>
            </a:r>
            <a:r>
              <a:rPr lang="it-IT" dirty="0"/>
              <a:t>) = (9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dirty="0"/>
              <a:t> − 6</a:t>
            </a:r>
            <a:r>
              <a:rPr lang="it-IT" i="1" dirty="0"/>
              <a:t>ab</a:t>
            </a:r>
            <a:r>
              <a:rPr lang="it-IT" dirty="0"/>
              <a:t> − 6</a:t>
            </a:r>
            <a:r>
              <a:rPr lang="it-IT" i="1" dirty="0"/>
              <a:t>ab</a:t>
            </a:r>
            <a:r>
              <a:rPr lang="it-IT" dirty="0"/>
              <a:t> + 4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)(3</a:t>
            </a:r>
            <a:r>
              <a:rPr lang="it-IT" i="1" dirty="0"/>
              <a:t>a</a:t>
            </a:r>
            <a:r>
              <a:rPr lang="it-IT" dirty="0"/>
              <a:t> − 2</a:t>
            </a:r>
            <a:r>
              <a:rPr lang="it-IT" i="1" dirty="0"/>
              <a:t>b</a:t>
            </a:r>
            <a:r>
              <a:rPr lang="it-IT" dirty="0"/>
              <a:t>) = </a:t>
            </a: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it-IT" dirty="0"/>
              <a:t>= 27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dirty="0"/>
              <a:t> − 18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− </a:t>
            </a:r>
            <a:r>
              <a:rPr lang="it-IT" dirty="0" err="1"/>
              <a:t>18</a:t>
            </a:r>
            <a:r>
              <a:rPr lang="it-IT" i="1" dirty="0" err="1"/>
              <a:t>a</a:t>
            </a:r>
            <a:r>
              <a:rPr lang="it-IT" baseline="30000" dirty="0" err="1"/>
              <a:t>2</a:t>
            </a:r>
            <a:r>
              <a:rPr lang="it-IT" i="1" dirty="0" err="1"/>
              <a:t>b</a:t>
            </a:r>
            <a:r>
              <a:rPr lang="it-IT" dirty="0"/>
              <a:t> + 12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 − 18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 + 12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 + </a:t>
            </a:r>
            <a:r>
              <a:rPr lang="it-IT" dirty="0" err="1"/>
              <a:t>12</a:t>
            </a:r>
            <a:r>
              <a:rPr lang="it-IT" i="1" dirty="0" err="1"/>
              <a:t>ab</a:t>
            </a:r>
            <a:r>
              <a:rPr lang="it-IT" baseline="30000" dirty="0" err="1"/>
              <a:t>2</a:t>
            </a:r>
            <a:r>
              <a:rPr lang="it-IT" dirty="0"/>
              <a:t> − 8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= 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27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b="1" baseline="30000" dirty="0">
                <a:solidFill>
                  <a:srgbClr val="FF0000"/>
                </a:solidFill>
              </a:rPr>
              <a:t>3</a:t>
            </a:r>
            <a:r>
              <a:rPr lang="it-IT" b="1" dirty="0">
                <a:solidFill>
                  <a:srgbClr val="FF0000"/>
                </a:solidFill>
              </a:rPr>
              <a:t> − 54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dirty="0">
                <a:solidFill>
                  <a:srgbClr val="FF0000"/>
                </a:solidFill>
              </a:rPr>
              <a:t> + 36</a:t>
            </a:r>
            <a:r>
              <a:rPr lang="it-IT" b="1" i="1" dirty="0">
                <a:solidFill>
                  <a:srgbClr val="FF0000"/>
                </a:solidFill>
              </a:rPr>
              <a:t>ab</a:t>
            </a:r>
            <a:r>
              <a:rPr lang="it-IT" b="1" baseline="30000" dirty="0">
                <a:solidFill>
                  <a:srgbClr val="FF0000"/>
                </a:solidFill>
              </a:rPr>
              <a:t>2</a:t>
            </a:r>
            <a:r>
              <a:rPr lang="it-IT" b="1" dirty="0">
                <a:solidFill>
                  <a:srgbClr val="FF0000"/>
                </a:solidFill>
              </a:rPr>
              <a:t> − 8</a:t>
            </a:r>
            <a:r>
              <a:rPr lang="it-IT" b="1" i="1" dirty="0">
                <a:solidFill>
                  <a:srgbClr val="FF0000"/>
                </a:solidFill>
              </a:rPr>
              <a:t>b</a:t>
            </a:r>
            <a:r>
              <a:rPr lang="it-IT" b="1" baseline="30000" dirty="0">
                <a:solidFill>
                  <a:srgbClr val="FF0000"/>
                </a:solidFill>
              </a:rPr>
              <a:t>3</a:t>
            </a:r>
          </a:p>
          <a:p>
            <a:pPr>
              <a:spcBef>
                <a:spcPts val="1200"/>
              </a:spcBef>
              <a:buNone/>
            </a:pPr>
            <a:r>
              <a:rPr lang="it-IT" dirty="0"/>
              <a:t>Il risultato è un polinomio formato dalla somma algebrica dei seguenti  termini: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it-IT" dirty="0"/>
              <a:t>cubo del primo termine (27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dirty="0"/>
              <a:t>);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it-IT" dirty="0"/>
              <a:t>triplo prodotto del quadrato del primo termine per il secondo (+ 54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 </a:t>
            </a:r>
            <a:r>
              <a:rPr lang="it-IT" dirty="0"/>
              <a:t>o − 54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dirty="0"/>
              <a:t>);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it-IT" dirty="0"/>
              <a:t>triplo prodotto del primo termine per il quadrato del secondo (+ 36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); 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it-IT" dirty="0"/>
              <a:t>cubo del secondo termine (+ 8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 o − 8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dirty="0"/>
              <a:t>).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68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Formule ed espressioni algebriche letterali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VALORE DI UN’ESPRESSIONE ALGEBRICA LETTERALE</a:t>
            </a:r>
          </a:p>
          <a:p>
            <a:pPr marL="0" indent="0">
              <a:buNone/>
            </a:pPr>
            <a:r>
              <a:rPr lang="it-IT" dirty="0"/>
              <a:t>Per determinare il </a:t>
            </a:r>
            <a:r>
              <a:rPr lang="it-IT" b="1" dirty="0"/>
              <a:t>valore numerico </a:t>
            </a:r>
            <a:r>
              <a:rPr lang="it-IT" dirty="0"/>
              <a:t>di un’</a:t>
            </a:r>
            <a:r>
              <a:rPr lang="it-IT" b="1" dirty="0"/>
              <a:t>espressione letterale </a:t>
            </a:r>
            <a:r>
              <a:rPr lang="it-IT" dirty="0"/>
              <a:t>si sostituisce a ogni lettera il valore numerico assegnato e si eseguono i calcoli nell’espressione numerica così ottenuta.</a:t>
            </a:r>
          </a:p>
          <a:p>
            <a:pPr marL="0" indent="0">
              <a:buNone/>
            </a:pPr>
            <a:r>
              <a:rPr lang="it-IT" dirty="0"/>
              <a:t>Per calcolare il valore numerico di un’espressione letterale è indispensabile che i valori attribuiti alle lettere ci portino a eseguire operazioni possibili, altrimenti l’espressione numerica che ne deriva non è risolvibile.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L’espressione letterale:</a:t>
            </a:r>
          </a:p>
          <a:p>
            <a:pPr lvl="1"/>
            <a:r>
              <a:rPr lang="it-IT" b="1" i="1" dirty="0"/>
              <a:t>a</a:t>
            </a:r>
            <a:r>
              <a:rPr lang="it-IT" b="1" baseline="30000" dirty="0"/>
              <a:t>2</a:t>
            </a:r>
            <a:r>
              <a:rPr lang="it-IT" b="1" dirty="0"/>
              <a:t> + 7</a:t>
            </a:r>
            <a:r>
              <a:rPr lang="it-IT" b="1" i="1" dirty="0"/>
              <a:t>ab</a:t>
            </a:r>
            <a:r>
              <a:rPr lang="it-IT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</a:t>
            </a:r>
            <a:r>
              <a:rPr lang="it-IT" i="1" dirty="0"/>
              <a:t>a</a:t>
            </a:r>
            <a:r>
              <a:rPr lang="it-IT" dirty="0"/>
              <a:t> = 2  e  </a:t>
            </a:r>
            <a:r>
              <a:rPr lang="it-IT" i="1" dirty="0"/>
              <a:t>b</a:t>
            </a:r>
            <a:r>
              <a:rPr lang="it-IT" dirty="0"/>
              <a:t> = 1 si trasforma nell’espressione numerica: </a:t>
            </a:r>
          </a:p>
          <a:p>
            <a:pPr>
              <a:buNone/>
            </a:pPr>
            <a:r>
              <a:rPr lang="it-IT" dirty="0"/>
              <a:t>	2</a:t>
            </a:r>
            <a:r>
              <a:rPr lang="it-IT" baseline="30000" dirty="0"/>
              <a:t>2</a:t>
            </a:r>
            <a:r>
              <a:rPr lang="it-IT" dirty="0"/>
              <a:t> + 7 ⋅ 2 ⋅ 1 = 4 + 14 </a:t>
            </a:r>
          </a:p>
          <a:p>
            <a:pPr marL="284400">
              <a:buNone/>
            </a:pPr>
            <a:r>
              <a:rPr lang="it-IT" dirty="0"/>
              <a:t>che assume il valore numerico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</a:t>
            </a:r>
            <a:r>
              <a:rPr lang="it-IT" i="1" dirty="0"/>
              <a:t>a</a:t>
            </a:r>
            <a:r>
              <a:rPr lang="it-IT" dirty="0"/>
              <a:t> = 8  e  </a:t>
            </a:r>
            <a:r>
              <a:rPr lang="it-IT" i="1" dirty="0"/>
              <a:t>b</a:t>
            </a:r>
            <a:r>
              <a:rPr lang="it-IT" dirty="0"/>
              <a:t> = − 2 si trasforma nell’espressione numerica: </a:t>
            </a:r>
          </a:p>
          <a:p>
            <a:pPr>
              <a:buNone/>
            </a:pPr>
            <a:r>
              <a:rPr lang="it-IT" dirty="0"/>
              <a:t>	8</a:t>
            </a:r>
            <a:r>
              <a:rPr lang="it-IT" baseline="30000" dirty="0"/>
              <a:t>2</a:t>
            </a:r>
            <a:r>
              <a:rPr lang="it-IT" dirty="0"/>
              <a:t> + 7 ⋅ 8 ⋅ (– 2) = 64 − 112 </a:t>
            </a:r>
          </a:p>
          <a:p>
            <a:pPr marL="284400">
              <a:buNone/>
            </a:pPr>
            <a:r>
              <a:rPr lang="it-IT" dirty="0"/>
              <a:t>che assume il valore numerico − 48.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26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Monomi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363272" cy="4536000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it-IT" dirty="0"/>
                  <a:t>Il </a:t>
                </a:r>
                <a:r>
                  <a:rPr lang="it-IT" b="1" dirty="0"/>
                  <a:t>monomio</a:t>
                </a:r>
                <a:r>
                  <a:rPr lang="it-IT" dirty="0"/>
                  <a:t> è un’espressione letterale nella quale compaiono solo le operazioni di moltiplicazione ed elevamento a potenza e gli esponenti della parte letterale sono numeri naturali. </a:t>
                </a:r>
              </a:p>
              <a:p>
                <a:pPr>
                  <a:buNone/>
                </a:pPr>
                <a:r>
                  <a:rPr lang="it-IT" dirty="0"/>
                  <a:t>In ogni monomio si distinguono un </a:t>
                </a:r>
                <a:r>
                  <a:rPr lang="it-IT" b="1" dirty="0"/>
                  <a:t>coefficiente</a:t>
                </a:r>
                <a:r>
                  <a:rPr lang="it-IT" dirty="0"/>
                  <a:t> e una </a:t>
                </a:r>
                <a:r>
                  <a:rPr lang="it-IT" b="1" dirty="0"/>
                  <a:t>parte letterale:</a:t>
                </a:r>
                <a:r>
                  <a:rPr lang="it-IT" dirty="0"/>
                  <a:t> 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il </a:t>
                </a:r>
                <a:r>
                  <a:rPr lang="it-IT" b="1" dirty="0"/>
                  <a:t>coefficiente</a:t>
                </a:r>
                <a:r>
                  <a:rPr lang="it-IT" dirty="0"/>
                  <a:t> è un numero relativo e costituisce la parte numerica che precede sempre la parte letterale;</a:t>
                </a: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it-IT" dirty="0"/>
                  <a:t>la </a:t>
                </a:r>
                <a:r>
                  <a:rPr lang="it-IT" b="1" dirty="0"/>
                  <a:t>parte letterale </a:t>
                </a:r>
                <a:r>
                  <a:rPr lang="it-IT" dirty="0"/>
                  <a:t>deve essere scritta secondo  l’ordine alfabetico e calcolando il risultato delle  moltiplicazioni e divisioni fra le lettere. </a:t>
                </a:r>
              </a:p>
              <a:p>
                <a:pPr lvl="2"/>
                <a:r>
                  <a:rPr lang="it-IT" b="1" dirty="0">
                    <a:solidFill>
                      <a:srgbClr val="FF0000"/>
                    </a:solidFill>
                    <a:sym typeface="Symbol"/>
                  </a:rPr>
                  <a:t>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𝟑</m:t>
                        </m:r>
                      </m:num>
                      <m:den>
                        <m:r>
                          <a:rPr lang="it-IT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𝟒</m:t>
                        </m:r>
                      </m:den>
                    </m:f>
                  </m:oMath>
                </a14:m>
                <a:r>
                  <a:rPr lang="it-IT" b="1" dirty="0">
                    <a:solidFill>
                      <a:srgbClr val="FF0000"/>
                    </a:solidFill>
                  </a:rPr>
                  <a:t> </a:t>
                </a:r>
                <a:r>
                  <a:rPr lang="it-IT" b="1" i="1" dirty="0">
                    <a:solidFill>
                      <a:srgbClr val="00B0F0"/>
                    </a:solidFill>
                  </a:rPr>
                  <a:t>a</a:t>
                </a:r>
                <a:r>
                  <a:rPr lang="it-IT" b="1" baseline="30000" dirty="0">
                    <a:solidFill>
                      <a:srgbClr val="00B0F0"/>
                    </a:solidFill>
                  </a:rPr>
                  <a:t>2</a:t>
                </a:r>
                <a:r>
                  <a:rPr lang="it-IT" b="1" i="1" dirty="0">
                    <a:solidFill>
                      <a:srgbClr val="00B0F0"/>
                    </a:solidFill>
                  </a:rPr>
                  <a:t>b</a:t>
                </a:r>
                <a:r>
                  <a:rPr lang="it-IT" b="1" baseline="30000" dirty="0">
                    <a:solidFill>
                      <a:srgbClr val="00B0F0"/>
                    </a:solidFill>
                  </a:rPr>
                  <a:t>3</a:t>
                </a:r>
                <a:r>
                  <a:rPr lang="it-IT" b="1" dirty="0">
                    <a:solidFill>
                      <a:srgbClr val="00B0F0"/>
                    </a:solidFill>
                  </a:rPr>
                  <a:t> </a:t>
                </a:r>
                <a:endParaRPr lang="it-IT" dirty="0">
                  <a:solidFill>
                    <a:srgbClr val="00B0F0"/>
                  </a:solidFill>
                </a:endParaRPr>
              </a:p>
              <a:p>
                <a:pPr lvl="1"/>
                <a:r>
                  <a:rPr lang="it-IT" b="1" dirty="0">
                    <a:solidFill>
                      <a:srgbClr val="FF0000"/>
                    </a:solidFill>
                    <a:sym typeface="Symbol"/>
                  </a:rPr>
                  <a:t>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𝟑</m:t>
                        </m:r>
                      </m:num>
                      <m:den>
                        <m:r>
                          <a:rPr lang="it-IT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𝟒</m:t>
                        </m:r>
                      </m:den>
                    </m:f>
                    <m:r>
                      <a:rPr lang="it-IT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it-IT" dirty="0"/>
                  <a:t>è la parte numerica	e	</a:t>
                </a:r>
                <a:r>
                  <a:rPr lang="it-IT" b="1" i="1" dirty="0">
                    <a:solidFill>
                      <a:srgbClr val="00B0F0"/>
                    </a:solidFill>
                  </a:rPr>
                  <a:t>a</a:t>
                </a:r>
                <a:r>
                  <a:rPr lang="it-IT" b="1" baseline="30000" dirty="0">
                    <a:solidFill>
                      <a:srgbClr val="00B0F0"/>
                    </a:solidFill>
                  </a:rPr>
                  <a:t>2</a:t>
                </a:r>
                <a:r>
                  <a:rPr lang="it-IT" b="1" i="1" dirty="0">
                    <a:solidFill>
                      <a:srgbClr val="00B0F0"/>
                    </a:solidFill>
                  </a:rPr>
                  <a:t>b</a:t>
                </a:r>
                <a:r>
                  <a:rPr lang="it-IT" b="1" baseline="30000" dirty="0">
                    <a:solidFill>
                      <a:srgbClr val="00B0F0"/>
                    </a:solidFill>
                  </a:rPr>
                  <a:t>3</a:t>
                </a:r>
                <a:r>
                  <a:rPr lang="it-IT" b="1" dirty="0"/>
                  <a:t> </a:t>
                </a:r>
                <a:r>
                  <a:rPr lang="it-IT" dirty="0"/>
                  <a:t>è la parte letterale	</a:t>
                </a:r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8363272" cy="4536000"/>
              </a:xfrm>
              <a:blipFill>
                <a:blip r:embed="rId2"/>
                <a:stretch>
                  <a:fillRect l="-455" t="-559" r="-6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86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Monomi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363272" cy="4536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il </a:t>
            </a:r>
            <a:r>
              <a:rPr lang="it-IT" b="1" dirty="0"/>
              <a:t>coefficiente</a:t>
            </a:r>
            <a:r>
              <a:rPr lang="it-IT" dirty="0"/>
              <a:t> è </a:t>
            </a:r>
            <a:r>
              <a:rPr lang="it-IT" b="1" dirty="0"/>
              <a:t>+ 1 </a:t>
            </a:r>
            <a:r>
              <a:rPr lang="it-IT" dirty="0"/>
              <a:t>si omette e si scrive solo la parte letterale: </a:t>
            </a:r>
          </a:p>
          <a:p>
            <a:r>
              <a:rPr lang="it-IT" dirty="0"/>
              <a:t>	+ 1</a:t>
            </a:r>
            <a:r>
              <a:rPr lang="it-IT" i="1" dirty="0"/>
              <a:t>xy</a:t>
            </a:r>
            <a:r>
              <a:rPr lang="it-IT" dirty="0"/>
              <a:t> </a:t>
            </a:r>
            <a:r>
              <a:rPr lang="it-IT" baseline="30000" dirty="0"/>
              <a:t>4</a:t>
            </a:r>
            <a:r>
              <a:rPr lang="it-IT" dirty="0"/>
              <a:t> = </a:t>
            </a:r>
            <a:r>
              <a:rPr lang="it-IT" i="1" dirty="0" err="1"/>
              <a:t>xy</a:t>
            </a:r>
            <a:r>
              <a:rPr lang="it-IT" dirty="0"/>
              <a:t> </a:t>
            </a:r>
            <a:r>
              <a:rPr lang="it-IT" baseline="30000" dirty="0"/>
              <a:t>4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il </a:t>
            </a:r>
            <a:r>
              <a:rPr lang="it-IT" b="1" dirty="0"/>
              <a:t>coefficiente</a:t>
            </a:r>
            <a:r>
              <a:rPr lang="it-IT" dirty="0"/>
              <a:t> è </a:t>
            </a:r>
            <a:r>
              <a:rPr lang="it-IT" b="1" dirty="0"/>
              <a:t>− 1 </a:t>
            </a:r>
            <a:r>
              <a:rPr lang="it-IT" dirty="0"/>
              <a:t>si scrive solo la parte letterale preceduta dal segno negativo: </a:t>
            </a:r>
          </a:p>
          <a:p>
            <a:r>
              <a:rPr lang="it-IT" dirty="0"/>
              <a:t>	− 1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dirty="0"/>
              <a:t> = − 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il </a:t>
            </a:r>
            <a:r>
              <a:rPr lang="it-IT" b="1" dirty="0"/>
              <a:t>coefficiente</a:t>
            </a:r>
            <a:r>
              <a:rPr lang="it-IT" dirty="0"/>
              <a:t> è </a:t>
            </a:r>
            <a:r>
              <a:rPr lang="it-IT" b="1" dirty="0"/>
              <a:t>0</a:t>
            </a:r>
            <a:r>
              <a:rPr lang="it-IT" dirty="0"/>
              <a:t> il monomio è detto monomio nullo e si indica con 0: </a:t>
            </a:r>
          </a:p>
          <a:p>
            <a:r>
              <a:rPr lang="it-IT" dirty="0"/>
              <a:t>	0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c</a:t>
            </a:r>
            <a:r>
              <a:rPr lang="it-IT" baseline="30000" dirty="0"/>
              <a:t>4</a:t>
            </a:r>
            <a:r>
              <a:rPr lang="it-IT" dirty="0"/>
              <a:t> = 0  </a:t>
            </a:r>
          </a:p>
          <a:p>
            <a:pPr>
              <a:spcBef>
                <a:spcPts val="1200"/>
              </a:spcBef>
              <a:buNone/>
            </a:pPr>
            <a:endParaRPr lang="it-IT" dirty="0"/>
          </a:p>
          <a:p>
            <a:pPr>
              <a:spcBef>
                <a:spcPts val="1200"/>
              </a:spcBef>
              <a:buNone/>
            </a:pPr>
            <a:r>
              <a:rPr lang="it-IT" dirty="0"/>
              <a:t>Due monomi si dicono: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simili</a:t>
            </a:r>
            <a:r>
              <a:rPr lang="it-IT" dirty="0"/>
              <a:t> se hanno la stessa parte letterale: </a:t>
            </a:r>
          </a:p>
          <a:p>
            <a:r>
              <a:rPr lang="it-IT" dirty="0"/>
              <a:t>	− 2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cx</a:t>
            </a:r>
            <a:r>
              <a:rPr lang="it-IT" dirty="0"/>
              <a:t>; + 9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cx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uguali</a:t>
            </a:r>
            <a:r>
              <a:rPr lang="it-IT" dirty="0"/>
              <a:t> se sono simili e hanno lo stesso coefficiente: </a:t>
            </a:r>
          </a:p>
          <a:p>
            <a:r>
              <a:rPr lang="it-IT" dirty="0"/>
              <a:t>	− 7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bc</a:t>
            </a:r>
            <a:r>
              <a:rPr lang="it-IT" baseline="30000" dirty="0"/>
              <a:t>2</a:t>
            </a:r>
            <a:r>
              <a:rPr lang="it-IT" dirty="0"/>
              <a:t>; − 7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bc</a:t>
            </a:r>
            <a:r>
              <a:rPr lang="it-IT" baseline="30000" dirty="0"/>
              <a:t>2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opposti</a:t>
            </a:r>
            <a:r>
              <a:rPr lang="it-IT" dirty="0"/>
              <a:t> se sono simili e hanno coefficienti opposti: </a:t>
            </a:r>
          </a:p>
          <a:p>
            <a:r>
              <a:rPr lang="it-IT" dirty="0"/>
              <a:t>	− 4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r>
              <a:rPr lang="it-IT" dirty="0"/>
              <a:t>; + 4</a:t>
            </a:r>
            <a:r>
              <a:rPr lang="it-IT" i="1" dirty="0"/>
              <a:t>ab</a:t>
            </a:r>
            <a:r>
              <a:rPr lang="it-IT" baseline="30000" dirty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58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Monomi</a:t>
            </a:r>
            <a:endParaRPr lang="it-IT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</a:rPr>
                  <a:t>GRADO DI UN MONOMIO</a:t>
                </a:r>
              </a:p>
              <a:p>
                <a:pPr>
                  <a:buNone/>
                </a:pPr>
                <a:r>
                  <a:rPr lang="it-IT" dirty="0"/>
                  <a:t>Il </a:t>
                </a:r>
                <a:r>
                  <a:rPr lang="it-IT" b="1" dirty="0"/>
                  <a:t>grado relativo di un monomio </a:t>
                </a:r>
                <a:r>
                  <a:rPr lang="it-IT" dirty="0"/>
                  <a:t>rispetto a una lettera è l’esponente a cui quella lettera è elevata.</a:t>
                </a:r>
              </a:p>
              <a:p>
                <a:pPr>
                  <a:buNone/>
                </a:pPr>
                <a:r>
                  <a:rPr lang="it-IT" dirty="0"/>
                  <a:t>Il monomio: </a:t>
                </a:r>
              </a:p>
              <a:p>
                <a:pPr lvl="1"/>
                <a:r>
                  <a:rPr lang="it-IT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/>
                            <a:sym typeface="Symbol"/>
                          </a:rPr>
                          <m:t>𝟒</m:t>
                        </m:r>
                      </m:num>
                      <m:den>
                        <m:r>
                          <a:rPr lang="it-IT" b="1" i="1" smtClean="0"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  <m:r>
                      <a:rPr lang="it-IT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it-IT" b="1" i="1" dirty="0" err="1"/>
                  <a:t>a</a:t>
                </a:r>
                <a:r>
                  <a:rPr lang="it-IT" b="1" baseline="30000" dirty="0" err="1"/>
                  <a:t>7</a:t>
                </a:r>
                <a:r>
                  <a:rPr lang="it-IT" b="1" i="1" dirty="0" err="1"/>
                  <a:t>b</a:t>
                </a:r>
                <a:r>
                  <a:rPr lang="it-IT" b="1" baseline="30000" dirty="0" err="1"/>
                  <a:t>3</a:t>
                </a:r>
                <a:r>
                  <a:rPr lang="it-IT" b="1" i="1" dirty="0" err="1"/>
                  <a:t>c</a:t>
                </a:r>
                <a:r>
                  <a:rPr lang="it-IT" b="1" baseline="30000" dirty="0" err="1"/>
                  <a:t>4</a:t>
                </a:r>
                <a:r>
                  <a:rPr lang="it-IT" b="1" dirty="0"/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è di 7° grado rispetto alla lettera </a:t>
                </a:r>
                <a:r>
                  <a:rPr lang="it-IT" i="1" dirty="0"/>
                  <a:t>a</a:t>
                </a:r>
                <a:r>
                  <a:rPr lang="it-IT" dirty="0"/>
                  <a:t>, di 3° grado rispetto alla lettera </a:t>
                </a:r>
                <a:r>
                  <a:rPr lang="it-IT" i="1" dirty="0"/>
                  <a:t>b</a:t>
                </a:r>
                <a:r>
                  <a:rPr lang="it-IT" dirty="0"/>
                  <a:t>, di 4° grado rispetto alla lettera </a:t>
                </a:r>
                <a:r>
                  <a:rPr lang="it-IT" i="1" dirty="0"/>
                  <a:t>c.</a:t>
                </a:r>
              </a:p>
              <a:p>
                <a:pPr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Il </a:t>
                </a:r>
                <a:r>
                  <a:rPr lang="it-IT" b="1" dirty="0"/>
                  <a:t>grado di un monomio </a:t>
                </a:r>
                <a:r>
                  <a:rPr lang="it-IT" dirty="0"/>
                  <a:t>è la somma degli esponenti di tutte le lettere che vi compaiono.</a:t>
                </a:r>
              </a:p>
              <a:p>
                <a:pPr>
                  <a:buNone/>
                </a:pPr>
                <a:r>
                  <a:rPr lang="it-IT" dirty="0"/>
                  <a:t>Nel monomio: </a:t>
                </a:r>
              </a:p>
              <a:p>
                <a:pPr lvl="1"/>
                <a:r>
                  <a:rPr lang="it-IT" b="1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it-IT" b="1" i="1">
                            <a:latin typeface="Cambria Math"/>
                            <a:sym typeface="Symbol"/>
                          </a:rPr>
                          <m:t>𝟒</m:t>
                        </m:r>
                      </m:num>
                      <m:den>
                        <m:r>
                          <a:rPr lang="it-IT" b="1" i="1">
                            <a:latin typeface="Cambria Math"/>
                            <a:sym typeface="Symbol"/>
                          </a:rPr>
                          <m:t>𝟕</m:t>
                        </m:r>
                      </m:den>
                    </m:f>
                    <m:r>
                      <a:rPr lang="it-IT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it-IT" b="1" i="1" dirty="0" err="1"/>
                  <a:t>a</a:t>
                </a:r>
                <a:r>
                  <a:rPr lang="it-IT" b="1" baseline="30000" dirty="0" err="1"/>
                  <a:t>7</a:t>
                </a:r>
                <a:r>
                  <a:rPr lang="it-IT" b="1" i="1" dirty="0" err="1"/>
                  <a:t>b</a:t>
                </a:r>
                <a:r>
                  <a:rPr lang="it-IT" b="1" baseline="30000" dirty="0" err="1"/>
                  <a:t>3</a:t>
                </a:r>
                <a:r>
                  <a:rPr lang="it-IT" b="1" i="1" dirty="0" err="1"/>
                  <a:t>c</a:t>
                </a:r>
                <a:r>
                  <a:rPr lang="it-IT" b="1" baseline="30000" dirty="0" err="1"/>
                  <a:t>4</a:t>
                </a:r>
                <a:r>
                  <a:rPr lang="it-IT" b="1" dirty="0"/>
                  <a:t> </a:t>
                </a:r>
              </a:p>
              <a:p>
                <a:pPr marL="0" indent="0">
                  <a:buNone/>
                </a:pPr>
                <a:r>
                  <a:rPr lang="it-IT" dirty="0"/>
                  <a:t>addizionando gli esponenti di tutte le lettere 7 + 3 + 4 = 14 si deduce che è di quattordicesimo grado. </a:t>
                </a:r>
              </a:p>
              <a:p>
                <a:pPr>
                  <a:buNone/>
                </a:pPr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11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monomi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>
          <a:xfrm>
            <a:off x="457200" y="1340768"/>
            <a:ext cx="8363272" cy="453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dirty="0"/>
              <a:t>Con i monomi si possono effettuare tutte le operazioni che sappiamo risolvere nell’insieme </a:t>
            </a:r>
            <a:r>
              <a:rPr lang="it-IT" sz="1400" b="1" dirty="0"/>
              <a:t>R</a:t>
            </a:r>
            <a:r>
              <a:rPr lang="it-IT" sz="1400" dirty="0"/>
              <a:t>. Esse godono delle stesse proprietà.</a:t>
            </a:r>
          </a:p>
          <a:p>
            <a:pPr>
              <a:spcBef>
                <a:spcPts val="1200"/>
              </a:spcBef>
              <a:buNone/>
            </a:pPr>
            <a:r>
              <a:rPr lang="it-IT" sz="1400" b="1" dirty="0">
                <a:solidFill>
                  <a:schemeClr val="accent2">
                    <a:lumMod val="75000"/>
                  </a:schemeClr>
                </a:solidFill>
              </a:rPr>
              <a:t>ADDIZIONE ALGEBRICA</a:t>
            </a:r>
          </a:p>
          <a:p>
            <a:pPr>
              <a:buNone/>
            </a:pPr>
            <a:r>
              <a:rPr lang="it-IT" sz="1400" dirty="0"/>
              <a:t>Nell’eseguire un’addizione algebrica di due o più monomi possiamo incontrare tre casi:</a:t>
            </a:r>
            <a:endParaRPr lang="it-IT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monomi non simili fra loro</a:t>
            </a:r>
            <a:r>
              <a:rPr lang="it-IT" sz="1400" dirty="0"/>
              <a:t>: − </a:t>
            </a:r>
            <a:r>
              <a:rPr lang="it-IT" sz="1400" i="1" dirty="0"/>
              <a:t>7a</a:t>
            </a:r>
            <a:r>
              <a:rPr lang="it-IT" sz="1400" dirty="0"/>
              <a:t>; + 4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; − 18</a:t>
            </a:r>
            <a:r>
              <a:rPr lang="it-IT" sz="1400" i="1" dirty="0"/>
              <a:t>xy</a:t>
            </a:r>
            <a:r>
              <a:rPr lang="it-IT" sz="1400" dirty="0"/>
              <a:t> </a:t>
            </a:r>
            <a:br>
              <a:rPr lang="it-IT" sz="1400" dirty="0"/>
            </a:br>
            <a:r>
              <a:rPr lang="it-IT" sz="1400" dirty="0"/>
              <a:t>si scrivono i monomi l’uno accanto all’altro  con il relativo segno e si lascia la somma algebrica indicata: </a:t>
            </a:r>
          </a:p>
          <a:p>
            <a:pPr lvl="1"/>
            <a:r>
              <a:rPr lang="it-IT" sz="1400" dirty="0"/>
              <a:t>− 7</a:t>
            </a:r>
            <a:r>
              <a:rPr lang="it-IT" sz="1400" i="1" dirty="0"/>
              <a:t>a</a:t>
            </a:r>
            <a:r>
              <a:rPr lang="it-IT" sz="1400" dirty="0"/>
              <a:t> + 4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 − 18</a:t>
            </a:r>
            <a:r>
              <a:rPr lang="it-IT" sz="1400" i="1" dirty="0"/>
              <a:t>xy</a:t>
            </a:r>
            <a:r>
              <a:rPr lang="it-IT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monomi simili fra loro</a:t>
            </a:r>
            <a:r>
              <a:rPr lang="it-IT" sz="1400" dirty="0"/>
              <a:t>: + 5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; − 3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i="1" baseline="30000" dirty="0"/>
              <a:t>3</a:t>
            </a:r>
            <a:r>
              <a:rPr lang="it-IT" sz="1400" dirty="0"/>
              <a:t>; + 6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 </a:t>
            </a:r>
            <a:br>
              <a:rPr lang="it-IT" sz="1400" dirty="0"/>
            </a:br>
            <a:r>
              <a:rPr lang="it-IT" sz="1400" dirty="0"/>
              <a:t>si scrivono i monomi l’uno accanto all’altro con il relativo segno e si esegue la somma della parte numerica:</a:t>
            </a:r>
          </a:p>
          <a:p>
            <a:pPr lvl="1"/>
            <a:r>
              <a:rPr lang="it-IT" sz="1400" dirty="0"/>
              <a:t>+ 5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 − 3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 + 6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r>
              <a:rPr lang="it-IT" sz="1400" dirty="0"/>
              <a:t> = 8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x</a:t>
            </a:r>
            <a:r>
              <a:rPr lang="it-IT" sz="1400" baseline="30000" dirty="0"/>
              <a:t>3</a:t>
            </a:r>
            <a:endParaRPr lang="it-I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/>
              <a:t>monomi simili a gruppi</a:t>
            </a:r>
            <a:r>
              <a:rPr lang="it-IT" sz="1400" dirty="0"/>
              <a:t>: − 3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b</a:t>
            </a:r>
            <a:r>
              <a:rPr lang="it-IT" sz="1400" baseline="30000" dirty="0"/>
              <a:t>3</a:t>
            </a:r>
            <a:r>
              <a:rPr lang="it-IT" sz="1400" dirty="0"/>
              <a:t>; − 4</a:t>
            </a:r>
            <a:r>
              <a:rPr lang="it-IT" sz="1400" i="1" dirty="0"/>
              <a:t>a</a:t>
            </a:r>
            <a:r>
              <a:rPr lang="it-IT" sz="1400" dirty="0"/>
              <a:t>; + 7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b</a:t>
            </a:r>
            <a:r>
              <a:rPr lang="it-IT" sz="1400" baseline="30000" dirty="0"/>
              <a:t>3</a:t>
            </a:r>
            <a:r>
              <a:rPr lang="it-IT" sz="1400" dirty="0"/>
              <a:t>; + 3</a:t>
            </a:r>
            <a:r>
              <a:rPr lang="it-IT" sz="1400" i="1" dirty="0"/>
              <a:t>a </a:t>
            </a:r>
            <a:br>
              <a:rPr lang="it-IT" sz="1400" i="1" dirty="0"/>
            </a:br>
            <a:r>
              <a:rPr lang="it-IT" sz="1400" dirty="0"/>
              <a:t>si scrivono i monomi l’uno accanto all’altro e si individuano quelli simili che possiamo evidenziare in colore diverso: </a:t>
            </a:r>
          </a:p>
          <a:p>
            <a:pPr lvl="1"/>
            <a:r>
              <a:rPr lang="it-IT" sz="1400" dirty="0">
                <a:solidFill>
                  <a:srgbClr val="FF0000"/>
                </a:solidFill>
              </a:rPr>
              <a:t>− 3</a:t>
            </a:r>
            <a:r>
              <a:rPr lang="it-IT" sz="1400" i="1" dirty="0">
                <a:solidFill>
                  <a:srgbClr val="FF0000"/>
                </a:solidFill>
              </a:rPr>
              <a:t>a</a:t>
            </a:r>
            <a:r>
              <a:rPr lang="it-IT" sz="1400" baseline="30000" dirty="0">
                <a:solidFill>
                  <a:srgbClr val="FF0000"/>
                </a:solidFill>
              </a:rPr>
              <a:t>2</a:t>
            </a:r>
            <a:r>
              <a:rPr lang="it-IT" sz="1400" i="1" dirty="0">
                <a:solidFill>
                  <a:srgbClr val="FF0000"/>
                </a:solidFill>
              </a:rPr>
              <a:t>b</a:t>
            </a:r>
            <a:r>
              <a:rPr lang="it-IT" sz="1400" baseline="30000" dirty="0">
                <a:solidFill>
                  <a:srgbClr val="FF0000"/>
                </a:solidFill>
              </a:rPr>
              <a:t>3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rgbClr val="00B050"/>
                </a:solidFill>
              </a:rPr>
              <a:t>− 4</a:t>
            </a:r>
            <a:r>
              <a:rPr lang="it-IT" sz="1400" i="1" dirty="0">
                <a:solidFill>
                  <a:srgbClr val="00B050"/>
                </a:solidFill>
              </a:rPr>
              <a:t>a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dirty="0">
                <a:solidFill>
                  <a:srgbClr val="FF0000"/>
                </a:solidFill>
              </a:rPr>
              <a:t>+ 7</a:t>
            </a:r>
            <a:r>
              <a:rPr lang="it-IT" sz="1400" i="1" dirty="0">
                <a:solidFill>
                  <a:srgbClr val="FF0000"/>
                </a:solidFill>
              </a:rPr>
              <a:t>a</a:t>
            </a:r>
            <a:r>
              <a:rPr lang="it-IT" sz="1400" baseline="30000" dirty="0">
                <a:solidFill>
                  <a:srgbClr val="FF0000"/>
                </a:solidFill>
              </a:rPr>
              <a:t>2</a:t>
            </a:r>
            <a:r>
              <a:rPr lang="it-IT" sz="1400" i="1" dirty="0">
                <a:solidFill>
                  <a:srgbClr val="FF0000"/>
                </a:solidFill>
              </a:rPr>
              <a:t>b</a:t>
            </a:r>
            <a:r>
              <a:rPr lang="it-IT" sz="1400" baseline="30000" dirty="0">
                <a:solidFill>
                  <a:srgbClr val="FF0000"/>
                </a:solidFill>
              </a:rPr>
              <a:t>3</a:t>
            </a:r>
            <a:r>
              <a:rPr lang="it-IT" sz="1400" dirty="0"/>
              <a:t> </a:t>
            </a:r>
            <a:r>
              <a:rPr lang="it-IT" sz="1400" dirty="0">
                <a:solidFill>
                  <a:srgbClr val="00B050"/>
                </a:solidFill>
              </a:rPr>
              <a:t>+ 3</a:t>
            </a:r>
            <a:r>
              <a:rPr lang="it-IT" sz="1400" i="1" dirty="0">
                <a:solidFill>
                  <a:srgbClr val="00B050"/>
                </a:solidFill>
              </a:rPr>
              <a:t>a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</a:p>
          <a:p>
            <a:pPr marL="284400">
              <a:buNone/>
            </a:pPr>
            <a:r>
              <a:rPr lang="it-IT" sz="1400" dirty="0"/>
              <a:t>si riscrivono raggruppando i monomi simili e si esegue la somma: </a:t>
            </a:r>
          </a:p>
          <a:p>
            <a:pPr lvl="1"/>
            <a:r>
              <a:rPr lang="it-IT" sz="1400" dirty="0"/>
              <a:t>− 3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b</a:t>
            </a:r>
            <a:r>
              <a:rPr lang="it-IT" sz="1400" baseline="30000" dirty="0"/>
              <a:t>3</a:t>
            </a:r>
            <a:r>
              <a:rPr lang="it-IT" sz="1400" dirty="0"/>
              <a:t>  + 7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b</a:t>
            </a:r>
            <a:r>
              <a:rPr lang="it-IT" sz="1400" baseline="30000" dirty="0"/>
              <a:t>3</a:t>
            </a:r>
            <a:r>
              <a:rPr lang="it-IT" sz="1400" dirty="0"/>
              <a:t>  − 4</a:t>
            </a:r>
            <a:r>
              <a:rPr lang="it-IT" sz="1400" i="1" dirty="0"/>
              <a:t>a</a:t>
            </a:r>
            <a:r>
              <a:rPr lang="it-IT" sz="1400" dirty="0"/>
              <a:t> + </a:t>
            </a:r>
            <a:r>
              <a:rPr lang="it-IT" sz="1400" dirty="0" err="1"/>
              <a:t>3</a:t>
            </a:r>
            <a:r>
              <a:rPr lang="it-IT" sz="1400" i="1" dirty="0" err="1"/>
              <a:t>a</a:t>
            </a:r>
            <a:r>
              <a:rPr lang="it-IT" sz="1400" dirty="0"/>
              <a:t> = + 4</a:t>
            </a:r>
            <a:r>
              <a:rPr lang="it-IT" sz="1400" i="1" dirty="0"/>
              <a:t>a</a:t>
            </a:r>
            <a:r>
              <a:rPr lang="it-IT" sz="1400" baseline="30000" dirty="0"/>
              <a:t>2</a:t>
            </a:r>
            <a:r>
              <a:rPr lang="it-IT" sz="1400" i="1" dirty="0"/>
              <a:t>b</a:t>
            </a:r>
            <a:r>
              <a:rPr lang="it-IT" sz="1400" baseline="30000" dirty="0"/>
              <a:t>3</a:t>
            </a:r>
            <a:r>
              <a:rPr lang="it-IT" sz="1400" dirty="0"/>
              <a:t>  − </a:t>
            </a:r>
            <a:r>
              <a:rPr lang="it-IT" sz="1400" i="1" dirty="0"/>
              <a:t>a</a:t>
            </a:r>
            <a:r>
              <a:rPr lang="it-IT" sz="1400" dirty="0"/>
              <a:t> </a:t>
            </a:r>
          </a:p>
          <a:p>
            <a:pPr indent="0">
              <a:spcBef>
                <a:spcPts val="1200"/>
              </a:spcBef>
              <a:buNone/>
            </a:pPr>
            <a:r>
              <a:rPr lang="it-IT" sz="1400" dirty="0"/>
              <a:t>La </a:t>
            </a:r>
            <a:r>
              <a:rPr lang="it-IT" sz="1400" b="1" dirty="0"/>
              <a:t>somma algebrica di due o più monomi </a:t>
            </a:r>
            <a:r>
              <a:rPr lang="it-IT" sz="1400" dirty="0"/>
              <a:t>simili è un monomio simile a quelli dati e avente per coefficiente la somma algebrica dei coefficienti.</a:t>
            </a:r>
          </a:p>
        </p:txBody>
      </p:sp>
    </p:spTree>
    <p:extLst>
      <p:ext uri="{BB962C8B-B14F-4D97-AF65-F5344CB8AC3E}">
        <p14:creationId xmlns:p14="http://schemas.microsoft.com/office/powerpoint/2010/main" val="164243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monomi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MOLTIPLICAZIONE</a:t>
            </a:r>
          </a:p>
          <a:p>
            <a:pPr marL="0" indent="0">
              <a:buNone/>
            </a:pPr>
            <a:r>
              <a:rPr lang="it-IT" dirty="0"/>
              <a:t>Per risolvere le moltiplicazioni algebriche è necessario ricordare la seguente proprietà delle potenze: </a:t>
            </a:r>
          </a:p>
          <a:p>
            <a:pPr lvl="1"/>
            <a:r>
              <a:rPr lang="it-IT" b="1" i="1" dirty="0" err="1"/>
              <a:t>a</a:t>
            </a:r>
            <a:r>
              <a:rPr lang="it-IT" b="1" i="1" baseline="30000" dirty="0" err="1"/>
              <a:t>m</a:t>
            </a:r>
            <a:r>
              <a:rPr lang="it-IT" b="1" dirty="0"/>
              <a:t> </a:t>
            </a:r>
            <a:r>
              <a:rPr lang="it-IT" b="1" dirty="0">
                <a:sym typeface="Symbol"/>
              </a:rPr>
              <a:t> </a:t>
            </a:r>
            <a:r>
              <a:rPr lang="it-IT" b="1" i="1" dirty="0">
                <a:sym typeface="Symbol"/>
              </a:rPr>
              <a:t>a</a:t>
            </a:r>
            <a:r>
              <a:rPr lang="it-IT" b="1" i="1" baseline="30000" dirty="0">
                <a:sym typeface="Symbol"/>
              </a:rPr>
              <a:t>n</a:t>
            </a:r>
            <a:r>
              <a:rPr lang="it-IT" b="1" dirty="0">
                <a:sym typeface="Symbol"/>
              </a:rPr>
              <a:t> =</a:t>
            </a:r>
            <a:r>
              <a:rPr lang="it-IT" b="1" i="1" dirty="0">
                <a:sym typeface="Symbol"/>
              </a:rPr>
              <a:t> </a:t>
            </a:r>
            <a:r>
              <a:rPr lang="it-IT" b="1" i="1" dirty="0" err="1">
                <a:sym typeface="Symbol"/>
              </a:rPr>
              <a:t>a</a:t>
            </a:r>
            <a:r>
              <a:rPr lang="it-IT" b="1" i="1" baseline="30000" dirty="0" err="1">
                <a:sym typeface="Symbol"/>
              </a:rPr>
              <a:t>m</a:t>
            </a:r>
            <a:r>
              <a:rPr lang="it-IT" b="1" i="1" baseline="30000" dirty="0">
                <a:sym typeface="Symbol"/>
              </a:rPr>
              <a:t> </a:t>
            </a:r>
            <a:r>
              <a:rPr lang="it-IT" b="1" baseline="30000" dirty="0">
                <a:sym typeface="Symbol"/>
              </a:rPr>
              <a:t>+ </a:t>
            </a:r>
            <a:r>
              <a:rPr lang="it-IT" b="1" i="1" baseline="30000" dirty="0">
                <a:sym typeface="Symbol"/>
              </a:rPr>
              <a:t>n</a:t>
            </a:r>
            <a:endParaRPr lang="it-IT" b="1" i="1" baseline="300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Il </a:t>
            </a:r>
            <a:r>
              <a:rPr lang="it-IT" b="1" dirty="0"/>
              <a:t>prodotto di due o più monomi </a:t>
            </a:r>
            <a:r>
              <a:rPr lang="it-IT" dirty="0"/>
              <a:t>è il monomio che ha per coefficiente il prodotto dei coefficienti e per parte letterale le lettere che compaiono nei vari monomi, scritte una volta sola e aventi per esponente la somma degli esponenti con cui compaiono nei vari monomi.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Possiamo indicare la moltiplicazione di due monomi in questi due modi:  </a:t>
            </a:r>
          </a:p>
          <a:p>
            <a:pPr lvl="1">
              <a:tabLst>
                <a:tab pos="2528888" algn="l"/>
                <a:tab pos="3500438" algn="l"/>
              </a:tabLst>
            </a:pPr>
            <a:r>
              <a:rPr lang="it-IT" dirty="0"/>
              <a:t>(− 5</a:t>
            </a:r>
            <a:r>
              <a:rPr lang="it-IT" i="1" dirty="0"/>
              <a:t>abx</a:t>
            </a:r>
            <a:r>
              <a:rPr lang="it-IT" dirty="0"/>
              <a:t>) ⋅ (− 9</a:t>
            </a:r>
            <a:r>
              <a:rPr lang="it-IT" i="1" dirty="0"/>
              <a:t>a</a:t>
            </a:r>
            <a:r>
              <a:rPr lang="it-IT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i="1" dirty="0"/>
              <a:t>x</a:t>
            </a:r>
            <a:r>
              <a:rPr lang="it-IT" baseline="30000" dirty="0"/>
              <a:t>4</a:t>
            </a:r>
            <a:r>
              <a:rPr lang="it-IT" dirty="0"/>
              <a:t>)	oppure	−5</a:t>
            </a:r>
            <a:r>
              <a:rPr lang="it-IT" i="1" dirty="0"/>
              <a:t>abx </a:t>
            </a:r>
            <a:r>
              <a:rPr lang="it-IT" dirty="0"/>
              <a:t>⋅ (−9</a:t>
            </a:r>
            <a:r>
              <a:rPr lang="it-IT" i="1" dirty="0"/>
              <a:t>a</a:t>
            </a:r>
            <a:r>
              <a:rPr lang="it-IT" i="1" baseline="30000" dirty="0"/>
              <a:t>2</a:t>
            </a:r>
            <a:r>
              <a:rPr lang="it-IT" i="1" dirty="0"/>
              <a:t>b</a:t>
            </a:r>
            <a:r>
              <a:rPr lang="it-IT" baseline="30000" dirty="0"/>
              <a:t>3</a:t>
            </a:r>
            <a:r>
              <a:rPr lang="it-IT" i="1" dirty="0"/>
              <a:t>x</a:t>
            </a:r>
            <a:r>
              <a:rPr lang="it-IT" baseline="30000" dirty="0"/>
              <a:t>4</a:t>
            </a:r>
            <a:r>
              <a:rPr lang="it-IT" dirty="0"/>
              <a:t>)  </a:t>
            </a:r>
          </a:p>
          <a:p>
            <a:pPr marL="0" indent="0">
              <a:buNone/>
            </a:pPr>
            <a:r>
              <a:rPr lang="it-IT" dirty="0"/>
              <a:t>Per eseguire il calcolo applichiamo le proprietà della moltiplicazione e dell’elevamento a potenza: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proprietà commutativa: (− 5)(−9)(</a:t>
            </a:r>
            <a:r>
              <a:rPr lang="it-IT" i="1" dirty="0"/>
              <a:t>aa</a:t>
            </a:r>
            <a:r>
              <a:rPr lang="it-IT" baseline="30000" dirty="0"/>
              <a:t>2</a:t>
            </a:r>
            <a:r>
              <a:rPr lang="it-IT" dirty="0"/>
              <a:t>)(</a:t>
            </a:r>
            <a:r>
              <a:rPr lang="it-IT" i="1" dirty="0"/>
              <a:t>bb</a:t>
            </a:r>
            <a:r>
              <a:rPr lang="it-IT" baseline="30000" dirty="0"/>
              <a:t>3</a:t>
            </a:r>
            <a:r>
              <a:rPr lang="it-IT" dirty="0"/>
              <a:t>)(</a:t>
            </a:r>
            <a:r>
              <a:rPr lang="it-IT" i="1" dirty="0"/>
              <a:t>xx</a:t>
            </a:r>
            <a:r>
              <a:rPr lang="it-IT" baseline="30000" dirty="0"/>
              <a:t>4</a:t>
            </a:r>
            <a:r>
              <a:rPr lang="it-IT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proprietà associativa: (+ 45)(</a:t>
            </a:r>
            <a:r>
              <a:rPr lang="it-IT" i="1" dirty="0"/>
              <a:t>aa</a:t>
            </a:r>
            <a:r>
              <a:rPr lang="it-IT" baseline="30000" dirty="0"/>
              <a:t>2</a:t>
            </a:r>
            <a:r>
              <a:rPr lang="it-IT" dirty="0"/>
              <a:t>)(</a:t>
            </a:r>
            <a:r>
              <a:rPr lang="it-IT" i="1" dirty="0"/>
              <a:t>bb</a:t>
            </a:r>
            <a:r>
              <a:rPr lang="it-IT" baseline="30000" dirty="0"/>
              <a:t>3</a:t>
            </a:r>
            <a:r>
              <a:rPr lang="it-IT" dirty="0"/>
              <a:t>)(</a:t>
            </a:r>
            <a:r>
              <a:rPr lang="it-IT" i="1" dirty="0"/>
              <a:t>xx</a:t>
            </a:r>
            <a:r>
              <a:rPr lang="it-IT" baseline="30000" dirty="0"/>
              <a:t>4</a:t>
            </a:r>
            <a:r>
              <a:rPr lang="it-IT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proprietà delle potenze: + 45</a:t>
            </a:r>
            <a:r>
              <a:rPr lang="it-IT" i="1" dirty="0"/>
              <a:t>a</a:t>
            </a:r>
            <a:r>
              <a:rPr lang="it-IT" baseline="30000" dirty="0"/>
              <a:t>3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i="1" dirty="0"/>
              <a:t>x</a:t>
            </a:r>
            <a:r>
              <a:rPr lang="it-IT" baseline="30000" dirty="0"/>
              <a:t>5</a:t>
            </a:r>
            <a:r>
              <a:rPr lang="it-IT" dirty="0"/>
              <a:t> 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983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Operazioni con i monomi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ELEVAMENTO A POTENZA</a:t>
            </a:r>
          </a:p>
          <a:p>
            <a:pPr marL="0" indent="0">
              <a:buNone/>
            </a:pPr>
            <a:r>
              <a:rPr lang="it-IT" dirty="0"/>
              <a:t>Come nell’insieme </a:t>
            </a:r>
            <a:r>
              <a:rPr lang="it-IT" b="1" dirty="0"/>
              <a:t>R</a:t>
            </a:r>
            <a:r>
              <a:rPr lang="it-IT" dirty="0"/>
              <a:t>, elevare a potenza un monomio significa moltiplicare tante volte la base quante volte lo indica l’esponente: </a:t>
            </a:r>
          </a:p>
          <a:p>
            <a:pPr lvl="1"/>
            <a:r>
              <a:rPr lang="it-IT" dirty="0"/>
              <a:t>(−15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xy</a:t>
            </a:r>
            <a:r>
              <a:rPr lang="it-IT" baseline="30000" dirty="0"/>
              <a:t>3</a:t>
            </a:r>
            <a:r>
              <a:rPr lang="it-IT" dirty="0"/>
              <a:t>)</a:t>
            </a:r>
            <a:r>
              <a:rPr lang="it-IT" baseline="30000" dirty="0"/>
              <a:t>2</a:t>
            </a:r>
            <a:r>
              <a:rPr lang="it-IT" dirty="0"/>
              <a:t> = (−15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xy</a:t>
            </a:r>
            <a:r>
              <a:rPr lang="it-IT" baseline="30000" dirty="0"/>
              <a:t>3</a:t>
            </a:r>
            <a:r>
              <a:rPr lang="it-IT" dirty="0"/>
              <a:t>) </a:t>
            </a:r>
            <a:r>
              <a:rPr lang="it-IT" dirty="0">
                <a:sym typeface="Symbol"/>
              </a:rPr>
              <a:t> </a:t>
            </a:r>
            <a:r>
              <a:rPr lang="it-IT" dirty="0"/>
              <a:t>(−15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i="1" dirty="0"/>
              <a:t>xy</a:t>
            </a:r>
            <a:r>
              <a:rPr lang="it-IT" baseline="30000" dirty="0"/>
              <a:t>3</a:t>
            </a:r>
            <a:r>
              <a:rPr lang="it-IT" dirty="0"/>
              <a:t>) = </a:t>
            </a:r>
          </a:p>
          <a:p>
            <a:pPr lvl="1"/>
            <a:r>
              <a:rPr lang="it-IT" dirty="0"/>
              <a:t>(−15)</a:t>
            </a:r>
            <a:r>
              <a:rPr lang="it-IT" baseline="30000" dirty="0"/>
              <a:t>2</a:t>
            </a:r>
            <a:r>
              <a:rPr lang="it-IT" dirty="0"/>
              <a:t>(</a:t>
            </a:r>
            <a:r>
              <a:rPr lang="it-IT" i="1" dirty="0"/>
              <a:t>b</a:t>
            </a:r>
            <a:r>
              <a:rPr lang="it-IT" baseline="30000" dirty="0"/>
              <a:t>2</a:t>
            </a:r>
            <a:r>
              <a:rPr lang="it-IT" dirty="0"/>
              <a:t>)</a:t>
            </a:r>
            <a:r>
              <a:rPr lang="it-IT" baseline="30000" dirty="0"/>
              <a:t>2</a:t>
            </a:r>
            <a:r>
              <a:rPr lang="it-IT" dirty="0"/>
              <a:t>(</a:t>
            </a:r>
            <a:r>
              <a:rPr lang="it-IT" i="1" dirty="0"/>
              <a:t>x</a:t>
            </a:r>
            <a:r>
              <a:rPr lang="it-IT" dirty="0"/>
              <a:t>)</a:t>
            </a:r>
            <a:r>
              <a:rPr lang="it-IT" baseline="30000" dirty="0"/>
              <a:t>2</a:t>
            </a:r>
            <a:r>
              <a:rPr lang="it-IT" dirty="0"/>
              <a:t>(</a:t>
            </a:r>
            <a:r>
              <a:rPr lang="it-IT" i="1" dirty="0"/>
              <a:t>y</a:t>
            </a:r>
            <a:r>
              <a:rPr lang="it-IT" baseline="30000" dirty="0"/>
              <a:t>3</a:t>
            </a:r>
            <a:r>
              <a:rPr lang="it-IT" dirty="0"/>
              <a:t>)</a:t>
            </a:r>
            <a:r>
              <a:rPr lang="it-IT" baseline="30000" dirty="0"/>
              <a:t>2</a:t>
            </a:r>
            <a:r>
              <a:rPr lang="it-IT" dirty="0"/>
              <a:t> = 225</a:t>
            </a:r>
            <a:r>
              <a:rPr lang="it-IT" i="1" dirty="0"/>
              <a:t>b</a:t>
            </a:r>
            <a:r>
              <a:rPr lang="it-IT" baseline="30000" dirty="0"/>
              <a:t>4</a:t>
            </a:r>
            <a:r>
              <a:rPr lang="it-IT" i="1" dirty="0"/>
              <a:t>x</a:t>
            </a:r>
            <a:r>
              <a:rPr lang="it-IT" baseline="30000" dirty="0"/>
              <a:t>2</a:t>
            </a:r>
            <a:r>
              <a:rPr lang="it-IT" i="1" dirty="0"/>
              <a:t>y</a:t>
            </a:r>
            <a:r>
              <a:rPr lang="it-IT" baseline="30000" dirty="0"/>
              <a:t>6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b="1" dirty="0"/>
              <a:t>potenza di un monomio </a:t>
            </a:r>
            <a:r>
              <a:rPr lang="it-IT" dirty="0"/>
              <a:t>è il monomio avente: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coefficiente l’elevamento a potenza del suo coefficiente;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parte letterale l’elevamento a potenza della sua parte letterale.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6444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2700</Words>
  <Application>Microsoft Macintosh PowerPoint</Application>
  <PresentationFormat>Presentazione su schermo (4:3)</PresentationFormat>
  <Paragraphs>211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Tema di Office</vt:lpstr>
      <vt:lpstr>Presentazione standard di PowerPoint</vt:lpstr>
      <vt:lpstr>Formule ed espressioni algebriche letterali</vt:lpstr>
      <vt:lpstr>Formule ed espressioni algebriche letterali</vt:lpstr>
      <vt:lpstr>Monomi</vt:lpstr>
      <vt:lpstr>Monomi</vt:lpstr>
      <vt:lpstr>Monomi</vt:lpstr>
      <vt:lpstr>Operazioni con i monomi</vt:lpstr>
      <vt:lpstr>Operazioni con i monomi</vt:lpstr>
      <vt:lpstr>Operazioni con i monomi</vt:lpstr>
      <vt:lpstr>Operazioni con i monomi</vt:lpstr>
      <vt:lpstr>Polinomi</vt:lpstr>
      <vt:lpstr>Polinomi</vt:lpstr>
      <vt:lpstr>Operazioni con i polinomi</vt:lpstr>
      <vt:lpstr>Operazioni con i polinomi</vt:lpstr>
      <vt:lpstr>Operazioni con i polinomi</vt:lpstr>
      <vt:lpstr>Operazioni con i polinomi</vt:lpstr>
      <vt:lpstr>Operazioni con i polinomi</vt:lpstr>
      <vt:lpstr>Prodotti notevoli</vt:lpstr>
      <vt:lpstr>Prodotti notevoli</vt:lpstr>
      <vt:lpstr>Prodotti notevoli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70</cp:revision>
  <dcterms:created xsi:type="dcterms:W3CDTF">2020-05-11T09:05:56Z</dcterms:created>
  <dcterms:modified xsi:type="dcterms:W3CDTF">2021-04-07T08:01:48Z</dcterms:modified>
</cp:coreProperties>
</file>